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8" r:id="rId3"/>
    <p:sldId id="272" r:id="rId4"/>
    <p:sldId id="269" r:id="rId5"/>
    <p:sldId id="270" r:id="rId6"/>
    <p:sldId id="266" r:id="rId7"/>
    <p:sldId id="273" r:id="rId8"/>
    <p:sldId id="274" r:id="rId9"/>
    <p:sldId id="275" r:id="rId10"/>
    <p:sldId id="276" r:id="rId11"/>
    <p:sldId id="281" r:id="rId12"/>
    <p:sldId id="277" r:id="rId13"/>
    <p:sldId id="278" r:id="rId14"/>
    <p:sldId id="279" r:id="rId15"/>
    <p:sldId id="280" r:id="rId16"/>
    <p:sldId id="282" r:id="rId17"/>
    <p:sldId id="283" r:id="rId18"/>
    <p:sldId id="26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DFD94-1A95-4344-B3C3-C279ABC06DBF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399F4-03C9-4AB6-A692-BB78B0A09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24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61A799-76E9-4A0A-BCA2-AA5E63CB1D7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E06FE58-5967-4D68-99BC-10A7F5D22D9B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42439C-E9D8-4D54-9692-ABAAAE94227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</a:t>
            </a:r>
            <a:endParaRPr lang="fr-F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QUID DU PROCESSUS </a:t>
            </a:r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LA CREATION DE L’ANAQ </a:t>
            </a:r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 RDC??</a:t>
            </a:r>
            <a:endParaRPr lang="fr-FR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3200" b="1" dirty="0">
                <a:latin typeface="Arial Black" pitchFamily="34" charset="0"/>
              </a:rPr>
              <a:t>          </a:t>
            </a:r>
            <a:endParaRPr lang="fr-FR" sz="3200" b="1" dirty="0" smtClean="0">
              <a:latin typeface="Arial Black" pitchFamily="34" charset="0"/>
            </a:endParaRPr>
          </a:p>
          <a:p>
            <a:pPr>
              <a:defRPr/>
            </a:pPr>
            <a:r>
              <a:rPr lang="fr-FR" sz="3200" b="1" dirty="0" smtClean="0">
                <a:latin typeface="Arial Black" pitchFamily="34" charset="0"/>
              </a:rPr>
              <a:t>          </a:t>
            </a:r>
            <a:endParaRPr lang="fr-FR" sz="3200" b="1" dirty="0">
              <a:latin typeface="Arial Black" pitchFamily="34" charset="0"/>
            </a:endParaRPr>
          </a:p>
          <a:p>
            <a:pPr>
              <a:defRPr/>
            </a:pPr>
            <a:r>
              <a:rPr lang="fr-FR" sz="3200" b="1" dirty="0">
                <a:latin typeface="Arial Black" pitchFamily="34" charset="0"/>
              </a:rPr>
              <a:t>    </a:t>
            </a:r>
            <a:endParaRPr lang="fr-FR" sz="3200" b="1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fr-FR" sz="3200" b="1" dirty="0" smtClean="0">
                <a:latin typeface="Arial Black" pitchFamily="34" charset="0"/>
              </a:rPr>
              <a:t>  </a:t>
            </a:r>
            <a:r>
              <a:rPr lang="fr-FR" sz="2800" b="1" u="sng" dirty="0" smtClean="0">
                <a:latin typeface="Arial Black" pitchFamily="34" charset="0"/>
              </a:rPr>
              <a:t>Prof. Constant </a:t>
            </a:r>
            <a:r>
              <a:rPr lang="fr-FR" sz="2800" b="1" u="sng" dirty="0" err="1" smtClean="0">
                <a:latin typeface="Arial Black" pitchFamily="34" charset="0"/>
              </a:rPr>
              <a:t>Nkiama</a:t>
            </a:r>
            <a:r>
              <a:rPr lang="fr-FR" sz="2800" b="1" u="sng" dirty="0" smtClean="0">
                <a:latin typeface="Arial Black" pitchFamily="34" charset="0"/>
              </a:rPr>
              <a:t> </a:t>
            </a:r>
            <a:r>
              <a:rPr lang="fr-FR" sz="2800" b="1" u="sng" dirty="0" err="1" smtClean="0">
                <a:latin typeface="Arial Black" pitchFamily="34" charset="0"/>
              </a:rPr>
              <a:t>Ekisawa</a:t>
            </a:r>
            <a:endParaRPr lang="fr-FR" sz="2800" b="1" u="sng" dirty="0">
              <a:latin typeface="Arial Black" pitchFamily="34" charset="0"/>
            </a:endParaRPr>
          </a:p>
          <a:p>
            <a:pPr algn="ctr">
              <a:defRPr/>
            </a:pPr>
            <a:r>
              <a:rPr lang="fr-FR" sz="2800" b="1" dirty="0">
                <a:latin typeface="Arial Black" pitchFamily="34" charset="0"/>
              </a:rPr>
              <a:t>        </a:t>
            </a:r>
            <a:r>
              <a:rPr lang="fr-FR" sz="2800" b="1" i="1" dirty="0">
                <a:solidFill>
                  <a:srgbClr val="0070C0"/>
                </a:solidFill>
                <a:latin typeface="Arial Narrow" pitchFamily="34" charset="0"/>
              </a:rPr>
              <a:t>Coordonnateur de la CONAQ</a:t>
            </a:r>
          </a:p>
          <a:p>
            <a:pPr algn="ctr">
              <a:defRPr/>
            </a:pPr>
            <a:r>
              <a:rPr lang="fr-FR" sz="2800" b="1" i="1" dirty="0" smtClean="0">
                <a:solidFill>
                  <a:srgbClr val="0070C0"/>
                </a:solidFill>
                <a:latin typeface="Arial Black" pitchFamily="34" charset="0"/>
              </a:rPr>
              <a:t>          </a:t>
            </a:r>
            <a:r>
              <a:rPr lang="fr-FR" sz="2800" b="1" i="1" dirty="0" smtClean="0">
                <a:solidFill>
                  <a:srgbClr val="00B050"/>
                </a:solidFill>
                <a:latin typeface="Arial Narrow" pitchFamily="34" charset="0"/>
              </a:rPr>
              <a:t>Tél.: +243 81 736 45 40</a:t>
            </a:r>
          </a:p>
          <a:p>
            <a:pPr algn="ctr">
              <a:defRPr/>
            </a:pP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constant.nkiama@unikin.ac.cd</a:t>
            </a:r>
            <a:endParaRPr lang="fr-FR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2800" b="1" i="1" dirty="0" smtClean="0">
                <a:solidFill>
                  <a:srgbClr val="FF0000"/>
                </a:solidFill>
                <a:latin typeface="Arial Narrow" pitchFamily="34" charset="0"/>
              </a:rPr>
              <a:t>            </a:t>
            </a:r>
          </a:p>
          <a:p>
            <a:pPr>
              <a:defRPr/>
            </a:pPr>
            <a:r>
              <a:rPr lang="fr-FR" sz="2800" b="1" i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  <a:latin typeface="Arial Narrow" pitchFamily="34" charset="0"/>
              </a:rPr>
              <a:t>                                        </a:t>
            </a:r>
          </a:p>
          <a:p>
            <a:pPr>
              <a:defRPr/>
            </a:pPr>
            <a:r>
              <a:rPr lang="fr-FR" sz="2800" b="1" i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  <a:latin typeface="Arial Narrow" pitchFamily="34" charset="0"/>
              </a:rPr>
              <a:t>                                                                          Accra 31 mai 2017</a:t>
            </a:r>
          </a:p>
          <a:p>
            <a:pPr>
              <a:defRPr/>
            </a:pPr>
            <a:r>
              <a:rPr lang="fr-FR" sz="4000" b="1" i="1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fr-FR" sz="4000" b="1" i="1" dirty="0">
                <a:solidFill>
                  <a:srgbClr val="002060"/>
                </a:solidFill>
                <a:latin typeface="Arial Narrow" pitchFamily="34" charset="0"/>
              </a:rPr>
            </a:br>
            <a:endParaRPr lang="fr-FR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414F-EA02-4D5D-B031-94C2DEA60C5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7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4.2. </a:t>
            </a:r>
            <a:r>
              <a:rPr lang="fr-F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Stratégies</a:t>
            </a:r>
          </a:p>
          <a:p>
            <a:endParaRPr lang="fr-FR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Juin 2009,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enquête de viabilité des EESU</a:t>
            </a:r>
          </a:p>
          <a:p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Mai 2010, élaboration  par le MINESU de la note circulaire n°016/2010 recommandant la création des CIAQ au sein des EESU</a:t>
            </a:r>
          </a:p>
          <a:p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Juin 2010, arrêté ministériel créant la commission nationale permanente d’AQ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2013: redynamisation des CIAQ et création de la CONAQ </a:t>
            </a:r>
            <a:r>
              <a:rPr lang="fr-F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(Coordination Nationale d’AQ</a:t>
            </a:r>
            <a:r>
              <a:rPr lang="fr-F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endParaRPr lang="fr-F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2013: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Projets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 Partenaires soutenant l’AQ: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Vlir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fr-F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 </a:t>
            </a:r>
            <a:r>
              <a:rPr lang="fr-F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EESU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),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BM (</a:t>
            </a:r>
            <a:r>
              <a:rPr lang="fr-F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 EESU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Organisation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l’Expo-ESU (conférence des Chefs d’établissements: 2011, 2012, 2013,…..)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390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Accompagnement de l’UNESCO dans l’élaboration du Projet  de création de l’ANAQ (février 2016)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13 mai 2016, validation et adoption du projet de création de l’ANAQ, élaboration du Référentiel d’évaluation interne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décembre 2016: atelier sur l’AQ organisé </a:t>
            </a:r>
          </a:p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par le VLIR</a:t>
            </a:r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Projet de la BM :</a:t>
            </a:r>
            <a:r>
              <a:rPr lang="fr-FR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2016-2021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PEQPESU: </a:t>
            </a:r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Projet d’éducation pour la qualité et la pertinence des enseignements au niveau secondaire et universitaire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5. Evolution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du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processus</a:t>
            </a:r>
          </a:p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Depuis Août 216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le dossier se trouve à la</a:t>
            </a:r>
          </a:p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Primature!!!!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Adoption à la Commission Socio-culturelle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Adoption à la Commission de Loi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Attente de la signature du Premier Ministre ???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 </a:t>
            </a:r>
            <a:r>
              <a:rPr lang="fr-F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 3 mois, 3 nominations??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5193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399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6. Bonnes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et Mauvaises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Pratiques</a:t>
            </a:r>
          </a:p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6.1. Bonnes pratiques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prise de conscience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diffusion des documents d’AQ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Implémentation des CIAQ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Signature des contrats de performance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Accompagnement des partenaires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engagement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 Autorités académiques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Instruction académique 018/2016-2017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Discours du Ministre de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l’ESU (Année académique 2016-2017)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4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5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6.2. Mauvaises pratiques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création de nouvelles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institutions universitaires non viables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 application des textes produits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politisation dans le milieu universitaire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agrément non conforme des établissements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lourdeur administrative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allocation quasi inexistante des ressources financières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 réalisation de l’autoévaluation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8550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399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7. Recommandations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visites régulières de terrain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poursuite de la sensibilisation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échange et prise de contact avec les Chefs d’établissements, les enseignants, les étudiants, les administratifs,..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attitude positiviste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Conférences sur l’AQ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Contacts avec les partenaires (Unesco, BM, USAID, Cames,…..)</a:t>
            </a:r>
          </a:p>
          <a:p>
            <a:pPr marL="571500" indent="-571500">
              <a:buFont typeface="Wingdings" pitchFamily="2" charset="2"/>
              <a:buChar char="Ø"/>
            </a:pP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2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8. QUE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FAIRE AVEC PLUS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700 </a:t>
            </a:r>
          </a:p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ETABLISSEMENTS POUR ASSEOIR</a:t>
            </a:r>
          </a:p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L’AQ??????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20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uditoire en RDC DSC01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55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8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89644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Sommaire</a:t>
            </a:r>
          </a:p>
          <a:p>
            <a:pPr marL="742950" indent="-742950">
              <a:buAutoNum type="arabicParenR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Ministère de l’ESU</a:t>
            </a:r>
          </a:p>
          <a:p>
            <a:pPr marL="742950" indent="-742950">
              <a:buAutoNum type="arabicParenR"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Carte universitaire</a:t>
            </a:r>
          </a:p>
          <a:p>
            <a:pPr marL="742950" indent="-742950">
              <a:buAutoNum type="arabicParenR"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Objectifs</a:t>
            </a:r>
          </a:p>
          <a:p>
            <a:pPr marL="742950" indent="-742950">
              <a:buAutoNum type="arabicParenR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Défis et Stratégie</a:t>
            </a:r>
          </a:p>
          <a:p>
            <a:pPr marL="742950" indent="-742950">
              <a:buFontTx/>
              <a:buAutoNum type="arabicParenR"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Evolution du processus</a:t>
            </a:r>
          </a:p>
          <a:p>
            <a:pPr marL="742950" indent="-742950">
              <a:buAutoNum type="arabicParenR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Bonnes et Mauvaises pratiques</a:t>
            </a:r>
          </a:p>
          <a:p>
            <a:pPr marL="742950" indent="-742950">
              <a:buAutoNum type="arabicParenR"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Recommandations</a:t>
            </a:r>
          </a:p>
          <a:p>
            <a:pPr marL="742950" indent="-742950">
              <a:buAutoNum type="arabicParenR"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Question à échanger???</a:t>
            </a:r>
          </a:p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2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70892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1. Ministère de l’ESU</a:t>
            </a:r>
          </a:p>
          <a:p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476672"/>
            <a:ext cx="36724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MINESU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" name="Connecteur droit avec flèche 3"/>
          <p:cNvCxnSpPr>
            <a:stCxn id="2" idx="2"/>
          </p:cNvCxnSpPr>
          <p:nvPr/>
        </p:nvCxnSpPr>
        <p:spPr>
          <a:xfrm>
            <a:off x="4680012" y="9087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11760" y="1340768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SECRETARIAT GENERAL  ESU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>
            <a:off x="6516216" y="15567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04248" y="134076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DIRECTIONS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436096" y="17728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76056" y="2276872"/>
            <a:ext cx="4067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CA/EESU/AGREES/PRIVES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276872"/>
            <a:ext cx="40324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1.</a:t>
            </a:r>
            <a:r>
              <a:rPr lang="fr-FR" sz="2800" dirty="0" smtClean="0">
                <a:latin typeface="Arial Narrow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CA/Universités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2. CA/ISP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3. CA/IST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8" name="Connecteur droit avec flèche 17"/>
          <p:cNvCxnSpPr>
            <a:stCxn id="16" idx="2"/>
          </p:cNvCxnSpPr>
          <p:nvPr/>
        </p:nvCxnSpPr>
        <p:spPr>
          <a:xfrm>
            <a:off x="2843808" y="35010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7584" y="4077072"/>
            <a:ext cx="424847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Conseil de l’Etablissement</a:t>
            </a:r>
          </a:p>
          <a:p>
            <a:pPr marL="342900" indent="-342900"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Recteur/DG</a:t>
            </a:r>
          </a:p>
          <a:p>
            <a:pPr marL="342900" indent="-342900"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Comité de Gestion</a:t>
            </a:r>
          </a:p>
          <a:p>
            <a:pPr marL="342900" indent="-342900"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Facultés</a:t>
            </a:r>
          </a:p>
          <a:p>
            <a:pPr marL="342900" indent="-342900"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Départements</a:t>
            </a:r>
          </a:p>
          <a:p>
            <a:pPr marL="342900" indent="-342900"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Services/Unités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347864" y="17728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2. Carte Universitaire</a:t>
            </a: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70428"/>
              </p:ext>
            </p:extLst>
          </p:nvPr>
        </p:nvGraphicFramePr>
        <p:xfrm>
          <a:off x="1884820" y="1340768"/>
          <a:ext cx="5374357" cy="537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3" imgW="7550280" imgH="10710000" progId="AcroExch.Document.7">
                  <p:embed/>
                </p:oleObj>
              </mc:Choice>
              <mc:Fallback>
                <p:oleObj name="Acrobat Document" r:id="rId3" imgW="7550280" imgH="107100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820" y="1340768"/>
                        <a:ext cx="5374357" cy="537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0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414F-EA02-4D5D-B031-94C2DEA60C5F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rcRect l="5509" t="15768" r="44337" b="17565"/>
          <a:stretch>
            <a:fillRect/>
          </a:stretch>
        </p:blipFill>
        <p:spPr bwMode="auto">
          <a:xfrm>
            <a:off x="857224" y="0"/>
            <a:ext cx="7429552" cy="66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0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2.1.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Statistique ( Mai 2017)</a:t>
            </a: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64685"/>
              </p:ext>
            </p:extLst>
          </p:nvPr>
        </p:nvGraphicFramePr>
        <p:xfrm>
          <a:off x="0" y="1016861"/>
          <a:ext cx="9144000" cy="54742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11779"/>
                <a:gridCol w="1445238"/>
                <a:gridCol w="1901628"/>
                <a:gridCol w="1385355"/>
              </a:tblGrid>
              <a:tr h="39103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ETABLISSEMENTS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PUBLICS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PRIVES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UNIVERSITES</a:t>
                      </a:r>
                      <a:endParaRPr lang="fr-F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36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fr-FR" sz="3200" b="1" u="sng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84</a:t>
                      </a:r>
                      <a:endParaRPr lang="fr-FR" sz="3200" b="1" u="sng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120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12148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fr-FR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INSTITUTS SUPERIEURS  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  PEDAGOGIQUES</a:t>
                      </a:r>
                      <a:endParaRPr lang="fr-FR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u="sng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125</a:t>
                      </a:r>
                      <a:endParaRPr lang="fr-FR" sz="3200" b="1" u="sng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13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138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12148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3.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INSTITUTS SUPERIEURS </a:t>
                      </a:r>
                    </a:p>
                    <a:p>
                      <a:r>
                        <a:rPr lang="fr-FR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207</a:t>
                      </a:r>
                      <a:endParaRPr lang="fr-FR" sz="32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179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386</a:t>
                      </a:r>
                      <a:endParaRPr lang="fr-FR" sz="32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12148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4. INSTITUTS SUPERIEURS </a:t>
                      </a:r>
                    </a:p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TECHNIQUES PEDAGOG.</a:t>
                      </a:r>
                      <a:endParaRPr lang="fr-F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12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2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14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71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5.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AUTRES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(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Ecole, Centre </a:t>
                      </a:r>
                      <a:r>
                        <a:rPr lang="fr-FR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Univ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., Arts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&amp;Métiers, </a:t>
                      </a:r>
                      <a:r>
                        <a:rPr lang="fr-FR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Inst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 Fac., Fac. </a:t>
                      </a:r>
                      <a:r>
                        <a:rPr lang="fr-FR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Théolog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., </a:t>
                      </a:r>
                      <a:r>
                        <a:rPr lang="fr-FR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Inst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</a:t>
                      </a:r>
                      <a:r>
                        <a:rPr lang="fr-FR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Univ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., Collège, </a:t>
                      </a:r>
                      <a:r>
                        <a:rPr lang="fr-FR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Inst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 </a:t>
                      </a:r>
                      <a:r>
                        <a:rPr lang="fr-FR" sz="20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Interuniv</a:t>
                      </a: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 Académie, Complexe éducatif,</a:t>
                      </a:r>
                      <a:r>
                        <a:rPr lang="fr-FR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..)</a:t>
                      </a:r>
                      <a:endParaRPr lang="fr-FR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18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42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60</a:t>
                      </a:r>
                      <a:endParaRPr lang="fr-FR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5838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TOTAL</a:t>
                      </a:r>
                      <a:endParaRPr lang="fr-FR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fr-FR" sz="36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398</a:t>
                      </a:r>
                      <a:endParaRPr lang="fr-FR" sz="36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320</a:t>
                      </a:r>
                      <a:endParaRPr lang="fr-FR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u="sng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718</a:t>
                      </a:r>
                      <a:endParaRPr lang="fr-FR" sz="3600" b="1" u="sng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 </a:t>
            </a:r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Objectifs</a:t>
            </a:r>
          </a:p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Promouvoir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et </a:t>
            </a:r>
            <a:r>
              <a:rPr lang="fr-F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instaurer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la culture de la Qualité dans les EESU de la RDC</a:t>
            </a:r>
          </a:p>
          <a:p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Faire le suivi du Projet de création de </a:t>
            </a:r>
          </a:p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l’ANAQ/RDC</a:t>
            </a:r>
          </a:p>
          <a:p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399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 Défis et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Stratégies</a:t>
            </a:r>
          </a:p>
          <a:p>
            <a:r>
              <a:rPr lang="fr-F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4.1. Défis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Amélioration de la Gouvernance (académique,  administratif., Financière, patrimonial,..)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Ré visitation des Curricula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Renouvellement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du Corps Professoral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et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742950" lvl="0" indent="-742950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Scientifique;</a:t>
            </a:r>
          </a:p>
          <a:p>
            <a:pPr marL="742950" lvl="0" indent="-742950">
              <a:buFont typeface="Wingdings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Revitalisation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Structures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Administratives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Adaptation aux TIC; </a:t>
            </a:r>
          </a:p>
          <a:p>
            <a:pPr lvl="0"/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/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742950" lvl="0" indent="-742950">
              <a:buFont typeface="Wingdings" pitchFamily="2" charset="2"/>
              <a:buChar char="Ø"/>
            </a:pP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742950" lvl="0" indent="-742950"/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269</TotalTime>
  <Words>648</Words>
  <Application>Microsoft Office PowerPoint</Application>
  <PresentationFormat>Affichage à l'écran (4:3)</PresentationFormat>
  <Paragraphs>169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Clarté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NKIAMA Constant</dc:creator>
  <cp:lastModifiedBy>NKIAMA Constant</cp:lastModifiedBy>
  <cp:revision>40</cp:revision>
  <dcterms:created xsi:type="dcterms:W3CDTF">2017-05-26T19:27:00Z</dcterms:created>
  <dcterms:modified xsi:type="dcterms:W3CDTF">2017-05-31T05:37:08Z</dcterms:modified>
</cp:coreProperties>
</file>