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2" r:id="rId2"/>
  </p:sldMasterIdLst>
  <p:notesMasterIdLst>
    <p:notesMasterId r:id="rId20"/>
  </p:notesMasterIdLst>
  <p:handoutMasterIdLst>
    <p:handoutMasterId r:id="rId21"/>
  </p:handoutMasterIdLst>
  <p:sldIdLst>
    <p:sldId id="422" r:id="rId3"/>
    <p:sldId id="430" r:id="rId4"/>
    <p:sldId id="431" r:id="rId5"/>
    <p:sldId id="432" r:id="rId6"/>
    <p:sldId id="449" r:id="rId7"/>
    <p:sldId id="447" r:id="rId8"/>
    <p:sldId id="446" r:id="rId9"/>
    <p:sldId id="448" r:id="rId10"/>
    <p:sldId id="440" r:id="rId11"/>
    <p:sldId id="435" r:id="rId12"/>
    <p:sldId id="436" r:id="rId13"/>
    <p:sldId id="444" r:id="rId14"/>
    <p:sldId id="437" r:id="rId15"/>
    <p:sldId id="438" r:id="rId16"/>
    <p:sldId id="439" r:id="rId17"/>
    <p:sldId id="445" r:id="rId18"/>
    <p:sldId id="300" r:id="rId19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660"/>
  </p:normalViewPr>
  <p:slideViewPr>
    <p:cSldViewPr>
      <p:cViewPr varScale="1">
        <p:scale>
          <a:sx n="64" d="100"/>
          <a:sy n="64" d="100"/>
        </p:scale>
        <p:origin x="13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998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5/31/2017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2993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16387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0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IUQB – Irish Universities Quality Board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92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98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en-US" smtClean="0"/>
              <a:pPr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noProof="1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5/31/2017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8001000" cy="381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5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15362" name="Rectangle 2"/>
          <p:cNvSpPr>
            <a:spLocks noGrp="1"/>
          </p:cNvSpPr>
          <p:nvPr>
            <p:ph type="subTitle" idx="1"/>
          </p:nvPr>
        </p:nvSpPr>
        <p:spPr>
          <a:xfrm>
            <a:off x="1143000" y="685800"/>
            <a:ext cx="7848600" cy="1600200"/>
          </a:xfrm>
        </p:spPr>
        <p:txBody>
          <a:bodyPr/>
          <a:lstStyle/>
          <a:p>
            <a:pPr marL="73025" algn="ctr">
              <a:buSzPct val="125000"/>
            </a:pPr>
            <a:r>
              <a:rPr lang="en-US" sz="1900" b="1" dirty="0">
                <a:solidFill>
                  <a:srgbClr val="3333CC"/>
                </a:solidFill>
                <a:latin typeface="Constantia" pitchFamily="18" charset="0"/>
              </a:rPr>
              <a:t>HAQAA Training Course/Exchange Meeting  </a:t>
            </a:r>
          </a:p>
          <a:p>
            <a:pPr marL="73025" algn="ctr">
              <a:buSzPct val="125000"/>
            </a:pPr>
            <a:r>
              <a:rPr lang="en-GB" sz="2400" i="1" dirty="0">
                <a:solidFill>
                  <a:srgbClr val="3333CC"/>
                </a:solidFill>
                <a:latin typeface="Constantia" pitchFamily="18" charset="0"/>
              </a:rPr>
              <a:t>“Developing a Common Understanding on QA in Africa”</a:t>
            </a:r>
          </a:p>
          <a:p>
            <a:pPr marL="73025" algn="ctr">
              <a:buSzPct val="125000"/>
            </a:pPr>
            <a:r>
              <a:rPr lang="en-GB" sz="1800" i="1" dirty="0">
                <a:solidFill>
                  <a:srgbClr val="3333CC"/>
                </a:solidFill>
                <a:latin typeface="Constantia" pitchFamily="18" charset="0"/>
              </a:rPr>
              <a:t>Accra, 31 May – 2 June 2017 </a:t>
            </a:r>
            <a:endParaRPr lang="en-US" sz="1800" i="1" dirty="0">
              <a:solidFill>
                <a:srgbClr val="3333CC"/>
              </a:solidFill>
              <a:latin typeface="Constantia" pitchFamily="18" charset="0"/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914400" y="3200400"/>
            <a:ext cx="8001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>
                <a:latin typeface="Constantia" pitchFamily="18" charset="0"/>
              </a:rPr>
              <a:t>Quality and Relevance of Higher Education in Africa  </a:t>
            </a:r>
          </a:p>
          <a:p>
            <a:pPr algn="ctr"/>
            <a:endParaRPr lang="en-US" sz="2600" b="1" dirty="0">
              <a:latin typeface="Gill Sans MT"/>
            </a:endParaRPr>
          </a:p>
          <a:p>
            <a:endParaRPr lang="en-US" sz="2400" b="1" dirty="0">
              <a:latin typeface="Gill Sans MT"/>
            </a:endParaRPr>
          </a:p>
          <a:p>
            <a:pPr algn="ctr"/>
            <a:r>
              <a:rPr lang="en-US" sz="2300" dirty="0">
                <a:latin typeface="Constantia" pitchFamily="18" charset="0"/>
              </a:rPr>
              <a:t>Goolam Mohamedbhai</a:t>
            </a:r>
          </a:p>
          <a:p>
            <a:pPr algn="ctr"/>
            <a:r>
              <a:rPr lang="en-US" sz="1700" i="1" dirty="0">
                <a:latin typeface="Constantia" pitchFamily="18" charset="0"/>
              </a:rPr>
              <a:t>Former Vice-Chancellor, University of Mauritius</a:t>
            </a:r>
          </a:p>
          <a:p>
            <a:pPr algn="ctr"/>
            <a:r>
              <a:rPr lang="en-US" sz="1700" i="1" dirty="0">
                <a:latin typeface="Constantia" pitchFamily="18" charset="0"/>
              </a:rPr>
              <a:t>Former Secretary-General, Association of African Universities</a:t>
            </a:r>
          </a:p>
          <a:p>
            <a:pPr algn="ctr"/>
            <a:r>
              <a:rPr lang="en-US" sz="1700" i="1" dirty="0">
                <a:latin typeface="Constantia" pitchFamily="18" charset="0"/>
              </a:rPr>
              <a:t> </a:t>
            </a:r>
            <a:endParaRPr lang="en-GB" sz="1700" i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02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639050" cy="53340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National, Regional &amp; Continental QA Initiatives 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effectLst/>
              </a:rPr>
              <a:t>(2/5)</a:t>
            </a:r>
            <a:endParaRPr lang="en-US" sz="2000" i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8001000" cy="5867400"/>
          </a:xfrm>
        </p:spPr>
        <p:txBody>
          <a:bodyPr>
            <a:normAutofit/>
          </a:bodyPr>
          <a:lstStyle/>
          <a:p>
            <a:r>
              <a:rPr lang="en-GB" sz="2400" dirty="0"/>
              <a:t>2003: HEQMISA, an initiative started in 2002 to promote QA in Southern African HEIs with support from GIZ(GTZ); assistance provided to Malawi, Namibia, etc. Not much progress made</a:t>
            </a:r>
          </a:p>
          <a:p>
            <a:r>
              <a:rPr lang="en-GB" sz="2400" dirty="0"/>
              <a:t>2005-2014: IUCEA with support from DAAD &amp; HRK embarked on promoting QA systems in public &amp; private HEIs in 5 East African countries:</a:t>
            </a:r>
          </a:p>
          <a:p>
            <a:pPr lvl="1"/>
            <a:r>
              <a:rPr lang="en-GB" sz="2200" dirty="0"/>
              <a:t>Handbook (4 </a:t>
            </a:r>
            <a:r>
              <a:rPr lang="en-GB" sz="2200" dirty="0" err="1"/>
              <a:t>Vols</a:t>
            </a:r>
            <a:r>
              <a:rPr lang="en-GB" sz="2200" dirty="0"/>
              <a:t>) produced </a:t>
            </a:r>
          </a:p>
          <a:p>
            <a:pPr lvl="1"/>
            <a:r>
              <a:rPr lang="en-GB" sz="2200" dirty="0"/>
              <a:t>Establishment of East African HE QA Network (EAQAN) in 2012</a:t>
            </a:r>
          </a:p>
          <a:p>
            <a:r>
              <a:rPr lang="en-GB" sz="2400" dirty="0"/>
              <a:t>2006: ICQAHEA launched as African QA Forum, supported  by UNESCO,  AUC, AAU, GUNI, ADEA, etc.  Meets every 1-2 years; 8</a:t>
            </a:r>
            <a:r>
              <a:rPr lang="en-GB" sz="2400" baseline="30000" dirty="0"/>
              <a:t>th</a:t>
            </a:r>
            <a:r>
              <a:rPr lang="en-GB" sz="2400" dirty="0"/>
              <a:t> Conference in Sept. 2016 in Namibia</a:t>
            </a:r>
          </a:p>
          <a:p>
            <a:endParaRPr lang="en-GB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812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639050" cy="53340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National, Regional &amp; Continental QA Initiatives 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(3/5)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924800" cy="5867400"/>
          </a:xfrm>
        </p:spPr>
        <p:txBody>
          <a:bodyPr/>
          <a:lstStyle/>
          <a:p>
            <a:r>
              <a:rPr lang="en-GB" sz="2400" dirty="0"/>
              <a:t>2009:  </a:t>
            </a:r>
            <a:r>
              <a:rPr lang="en-GB" sz="2400" dirty="0" err="1"/>
              <a:t>AfriQAN</a:t>
            </a:r>
            <a:r>
              <a:rPr lang="en-GB" sz="2400" dirty="0"/>
              <a:t> formally launched and hosted by AAU. Mainly for capacity building of national QA agencies, but also HEIs. Initially supported by World Bank &amp; UNESCO. Activities limited by lack of funds</a:t>
            </a:r>
          </a:p>
          <a:p>
            <a:r>
              <a:rPr lang="en-GB" sz="2400" dirty="0"/>
              <a:t>2010: African Quality Rating Mechanism (AQRM) for rating HEIs, launched by AUC as pilot; uses self-assessment against set standards + external evaluation - 32 HEIs responded. Second call: 2014. Only about 10 HEIs responded. Complements internal &amp; external QA process</a:t>
            </a:r>
          </a:p>
          <a:p>
            <a:r>
              <a:rPr lang="en-GB" sz="2400" dirty="0"/>
              <a:t>2010-2012: ‘Africa Quality Connect’ project run by AAU, EUA &amp; IUQB to build institutional capacity through Partnership. EUA’s IEP methodology applied to 5 African universities. Was successful but not continued because of lack of funding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72754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37160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National, Regional &amp; Continental QA Initiatives 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effectLst/>
              </a:rPr>
              <a:t>(4/5)</a:t>
            </a:r>
            <a:endParaRPr lang="en-US" sz="2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239000" cy="487680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2013: DAAD and several African partner organisations, launched EWAQAS </a:t>
            </a:r>
            <a:r>
              <a:rPr lang="en-GB" i="1" dirty="0"/>
              <a:t>(Enhancing West African QA Structures) </a:t>
            </a:r>
            <a:r>
              <a:rPr lang="en-GB" dirty="0"/>
              <a:t>in West &amp; Central Africa: </a:t>
            </a:r>
          </a:p>
          <a:p>
            <a:pPr lvl="1"/>
            <a:r>
              <a:rPr lang="en-GB" dirty="0"/>
              <a:t>Francophone countries: training courses in EQA &amp; IQA; RAQUES - Alumni Network created</a:t>
            </a:r>
          </a:p>
          <a:p>
            <a:pPr lvl="1"/>
            <a:r>
              <a:rPr lang="en-GB" dirty="0"/>
              <a:t>Anglophone countries: training for IQA; WAAQAN - Alumni Network  created</a:t>
            </a:r>
          </a:p>
          <a:p>
            <a:r>
              <a:rPr lang="en-GB" dirty="0"/>
              <a:t>2014: Initiative to launch Southern African QA Network (SAQAN) by Zimbabwe. Limited progress made because of financial constraints </a:t>
            </a:r>
          </a:p>
          <a:p>
            <a:pPr marL="402336" lvl="1" indent="0">
              <a:buNone/>
            </a:pPr>
            <a:endParaRPr lang="en-GB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926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639050" cy="121920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National, Regional &amp; Continental QA Initiatives 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(5/5)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8001000" cy="5105400"/>
          </a:xfrm>
        </p:spPr>
        <p:txBody>
          <a:bodyPr>
            <a:normAutofit/>
          </a:bodyPr>
          <a:lstStyle/>
          <a:p>
            <a:r>
              <a:rPr lang="en-GB" sz="2600" dirty="0"/>
              <a:t>2014: Benchmarking of African </a:t>
            </a:r>
            <a:r>
              <a:rPr lang="en-GB" sz="2600" dirty="0" err="1"/>
              <a:t>Univs</a:t>
            </a:r>
            <a:r>
              <a:rPr lang="en-GB" sz="2600" dirty="0"/>
              <a:t> Initiative by World Bank to improve quality &amp; relevance of </a:t>
            </a:r>
            <a:r>
              <a:rPr lang="en-GB" sz="2600" dirty="0" err="1"/>
              <a:t>univs</a:t>
            </a:r>
            <a:r>
              <a:rPr lang="en-GB" sz="2600" dirty="0"/>
              <a:t> by comparing data &amp; performance indicators with other </a:t>
            </a:r>
            <a:r>
              <a:rPr lang="en-GB" sz="2600" dirty="0" err="1"/>
              <a:t>univs</a:t>
            </a:r>
            <a:r>
              <a:rPr lang="en-GB" sz="2600" dirty="0"/>
              <a:t>. Pilot phase of 7 HEIs assisted by SJTU of China. Initial activity – capacity building in benchmarking in QA agencies &amp; HEIs </a:t>
            </a:r>
          </a:p>
          <a:p>
            <a:r>
              <a:rPr lang="en-GB" sz="2600" dirty="0"/>
              <a:t>2017: </a:t>
            </a:r>
            <a:r>
              <a:rPr lang="en-US" sz="2600" dirty="0"/>
              <a:t>AUC aims for greater visibility and uptake of its AQRM: funds 15 additional evaluations under HAQAA </a:t>
            </a:r>
            <a:endParaRPr lang="en-GB" sz="2600" dirty="0"/>
          </a:p>
          <a:p>
            <a:pPr lvl="1"/>
            <a:r>
              <a:rPr lang="en-GB" sz="2400" dirty="0"/>
              <a:t>15 universities in 15 African countries selected for participation</a:t>
            </a:r>
          </a:p>
          <a:p>
            <a:pPr lvl="1"/>
            <a:r>
              <a:rPr lang="en-GB" sz="2400" dirty="0"/>
              <a:t>Evaluation teams visiting 15 universities in June 2017</a:t>
            </a:r>
          </a:p>
        </p:txBody>
      </p:sp>
    </p:spTree>
    <p:extLst>
      <p:ext uri="{BB962C8B-B14F-4D97-AF65-F5344CB8AC3E}">
        <p14:creationId xmlns:p14="http://schemas.microsoft.com/office/powerpoint/2010/main" val="3294368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01000" cy="68580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Challenges in Implementing QA in HE 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(1/2)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7696200" cy="5715000"/>
          </a:xfrm>
        </p:spPr>
        <p:txBody>
          <a:bodyPr/>
          <a:lstStyle/>
          <a:p>
            <a:r>
              <a:rPr lang="en-GB" sz="2400" dirty="0"/>
              <a:t>Many initiatives in promoting QA in HE in Africa but they are disparate &amp; uncoordinated, with little collaboration among regions &amp; key organisations</a:t>
            </a:r>
          </a:p>
          <a:p>
            <a:r>
              <a:rPr lang="en-GB" sz="2400" dirty="0"/>
              <a:t>At institutional level, major handicaps are lack of knowledge about QA process, inadequate capacity for internal reviews, too heavy teaching &amp; administrative load of academic staff  &amp; lack of funds </a:t>
            </a:r>
          </a:p>
          <a:p>
            <a:r>
              <a:rPr lang="en-GB" sz="2400" dirty="0"/>
              <a:t>National QA agencies also lack trained staff, capacity for implementing evaluation process in HEIs, and funds; few have developed standards and guidelines </a:t>
            </a:r>
          </a:p>
          <a:p>
            <a:r>
              <a:rPr lang="en-GB" sz="2400" dirty="0"/>
              <a:t>Evaluation process rarely applied to private HEIs – mainly Accreditation, and only at the start; yet this is the emerging sector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2701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924800" cy="685800"/>
          </a:xfrm>
        </p:spPr>
        <p:txBody>
          <a:bodyPr>
            <a:norm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Challenges in Implementing QA in HE 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(2/2)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620000" cy="5029200"/>
          </a:xfrm>
        </p:spPr>
        <p:txBody>
          <a:bodyPr/>
          <a:lstStyle/>
          <a:p>
            <a:r>
              <a:rPr lang="en-GB" sz="2400" dirty="0"/>
              <a:t>Lack of experience in Africa in applying Evaluation process to ODL and CBHE – again increasingly important </a:t>
            </a:r>
          </a:p>
          <a:p>
            <a:r>
              <a:rPr lang="en-GB" sz="2400" dirty="0"/>
              <a:t>Very little work done on QA in postgraduate programmes, yet they are vital for Africa’s development</a:t>
            </a:r>
          </a:p>
          <a:p>
            <a:r>
              <a:rPr lang="en-GB" sz="2400" dirty="0"/>
              <a:t>Most QA Networks are struggling to survive because of lack of funds – funding through membership fees grossly insufficient </a:t>
            </a:r>
          </a:p>
          <a:p>
            <a:r>
              <a:rPr lang="en-GB" sz="2400" dirty="0"/>
              <a:t>HAQAA initiative comes at an opportune time to coordinate and harmonise QA activities and ensure ownership by African countries, associations, agencies and institutions</a:t>
            </a:r>
          </a:p>
          <a:p>
            <a:endParaRPr lang="en-GB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1934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03592" cy="792162"/>
          </a:xfrm>
        </p:spPr>
        <p:txBody>
          <a:bodyPr>
            <a:no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Issues for Discussion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8077200" cy="5562600"/>
          </a:xfrm>
        </p:spPr>
        <p:txBody>
          <a:bodyPr>
            <a:normAutofit/>
          </a:bodyPr>
          <a:lstStyle/>
          <a:p>
            <a:pPr marL="539496" indent="-457200">
              <a:buFont typeface="+mj-lt"/>
              <a:buAutoNum type="arabicParenR"/>
            </a:pPr>
            <a:r>
              <a:rPr lang="en-GB" sz="2400" dirty="0"/>
              <a:t>Evaluation v/s Accreditation or co-existence of both </a:t>
            </a:r>
          </a:p>
          <a:p>
            <a:pPr marL="539496" indent="-457200">
              <a:buFont typeface="+mj-lt"/>
              <a:buAutoNum type="arabicParenR"/>
            </a:pPr>
            <a:r>
              <a:rPr lang="en-GB" sz="2400" dirty="0"/>
              <a:t>Best approach to achieving a harmonised continental QA framework in Africa: Regional? Linguistic?  </a:t>
            </a:r>
          </a:p>
          <a:p>
            <a:pPr marL="539496" indent="-457200">
              <a:buFont typeface="+mj-lt"/>
              <a:buAutoNum type="arabicParenR"/>
            </a:pPr>
            <a:r>
              <a:rPr lang="en-GB" sz="2400" dirty="0"/>
              <a:t>Best approach for QA capacity building in both QA agencies &amp; HEIs – regional, linguistic, continental? </a:t>
            </a:r>
          </a:p>
          <a:p>
            <a:pPr marL="539496" indent="-457200">
              <a:buFont typeface="+mj-lt"/>
              <a:buAutoNum type="arabicParenR"/>
            </a:pPr>
            <a:r>
              <a:rPr lang="en-GB" sz="2400" dirty="0"/>
              <a:t>Successful examples of funding to sustain QA Networks &amp; initiatives – from Africa or elsewhere</a:t>
            </a:r>
          </a:p>
          <a:p>
            <a:pPr marL="539496" indent="-457200">
              <a:buFont typeface="+mj-lt"/>
              <a:buAutoNum type="arabicParenR"/>
            </a:pPr>
            <a:r>
              <a:rPr lang="en-GB" sz="2400" dirty="0"/>
              <a:t>AQRM: to be complementary to QA approaches? How to encourage HEIs to use AQRM? </a:t>
            </a:r>
          </a:p>
          <a:p>
            <a:pPr marL="539496" indent="-457200">
              <a:buFont typeface="+mj-lt"/>
              <a:buAutoNum type="arabicParenR"/>
            </a:pPr>
            <a:r>
              <a:rPr lang="en-GB" sz="2400" dirty="0"/>
              <a:t>QA approach to postgraduate programmes (especially PhD)                                                    </a:t>
            </a:r>
          </a:p>
          <a:p>
            <a:endParaRPr lang="en-GB" sz="2400" dirty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76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554664"/>
          </a:xfrm>
        </p:spPr>
        <p:txBody>
          <a:bodyPr>
            <a:normAutofit/>
          </a:bodyPr>
          <a:lstStyle/>
          <a:p>
            <a:pPr algn="ctr"/>
            <a:endParaRPr lang="en-US" sz="2200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32560" y="1219200"/>
            <a:ext cx="7406640" cy="4419600"/>
          </a:xfrm>
        </p:spPr>
        <p:txBody>
          <a:bodyPr/>
          <a:lstStyle/>
          <a:p>
            <a:pPr algn="ctr">
              <a:buSzPct val="125000"/>
            </a:pPr>
            <a:endParaRPr lang="en-US" sz="2000" i="1" dirty="0"/>
          </a:p>
          <a:p>
            <a:pPr algn="ctr">
              <a:buSzPct val="125000"/>
            </a:pPr>
            <a:endParaRPr lang="en-US" sz="2000" i="1" dirty="0"/>
          </a:p>
          <a:p>
            <a:pPr algn="ctr">
              <a:buSzPct val="125000"/>
            </a:pPr>
            <a:endParaRPr lang="en-US" sz="2000" i="1" dirty="0"/>
          </a:p>
          <a:p>
            <a:pPr algn="ctr">
              <a:buSzPct val="125000"/>
            </a:pP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SzPct val="125000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                      </a:t>
            </a:r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THANK YOU</a:t>
            </a:r>
          </a:p>
          <a:p>
            <a:pPr algn="ctr">
              <a:buSzPct val="125000"/>
            </a:pPr>
            <a:endParaRPr lang="en-US" sz="2000" i="1" dirty="0"/>
          </a:p>
          <a:p>
            <a:pPr algn="ctr">
              <a:buSzPct val="125000"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0287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100" y="152400"/>
            <a:ext cx="7499350" cy="762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Outline of Presentation 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924800" cy="5791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latin typeface="Constantia" pitchFamily="18" charset="0"/>
              </a:rPr>
              <a:t>Why Poor Quality of HE in Africa?</a:t>
            </a:r>
            <a:endParaRPr lang="en-US" sz="2800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latin typeface="Constantia" pitchFamily="18" charset="0"/>
              </a:rPr>
              <a:t>Consequences of Poor Quality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onstantia" pitchFamily="18" charset="0"/>
              </a:rPr>
              <a:t>Agenda for Improving Quality</a:t>
            </a:r>
            <a:endParaRPr lang="en-US" sz="2800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latin typeface="Constantia" pitchFamily="18" charset="0"/>
              </a:rPr>
              <a:t>Approaches to Assuring Quality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Constantia" pitchFamily="18" charset="0"/>
              </a:rPr>
              <a:t>National, Regional &amp; Continental QA Initiatives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sz="2800" dirty="0">
                <a:latin typeface="Constantia" pitchFamily="18" charset="0"/>
              </a:rPr>
              <a:t>Challenges in Promoting QA 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onstantia" pitchFamily="18" charset="0"/>
              </a:rPr>
              <a:t>Issues for Discussion</a:t>
            </a:r>
          </a:p>
          <a:p>
            <a:pPr marL="82296" indent="0">
              <a:lnSpc>
                <a:spcPct val="15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742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391400" cy="5334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Why Poor Quality of HE in Africa?</a:t>
            </a:r>
            <a:endParaRPr lang="en-GB" sz="2400" i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924800" cy="5791200"/>
          </a:xfrm>
        </p:spPr>
        <p:txBody>
          <a:bodyPr>
            <a:normAutofit/>
          </a:bodyPr>
          <a:lstStyle/>
          <a:p>
            <a:r>
              <a:rPr lang="en-GB" sz="2400" dirty="0"/>
              <a:t>Institutional </a:t>
            </a:r>
            <a:r>
              <a:rPr lang="en-GB" sz="2400" dirty="0" err="1"/>
              <a:t>massification</a:t>
            </a:r>
            <a:r>
              <a:rPr lang="en-GB" sz="2400" dirty="0"/>
              <a:t> – far greater student enrolment than carrying capacity of institutions </a:t>
            </a:r>
          </a:p>
          <a:p>
            <a:r>
              <a:rPr lang="en-GB" sz="2400" dirty="0"/>
              <a:t>Increase in funds in public HEIs not commensurate with enrolment </a:t>
            </a:r>
          </a:p>
          <a:p>
            <a:r>
              <a:rPr lang="en-GB" sz="2400" dirty="0"/>
              <a:t>Shortage of academic staff, especially well-qualified ones </a:t>
            </a:r>
          </a:p>
          <a:p>
            <a:r>
              <a:rPr lang="en-GB" sz="2400" dirty="0"/>
              <a:t>Poor research output</a:t>
            </a:r>
          </a:p>
          <a:p>
            <a:r>
              <a:rPr lang="en-GB" sz="2400" dirty="0"/>
              <a:t>Lack of relevance of programmes – poor linkages with productive sector and community </a:t>
            </a:r>
          </a:p>
          <a:p>
            <a:r>
              <a:rPr lang="en-GB" sz="2400" dirty="0"/>
              <a:t>Large number of private &amp; CBHE institutions – many of dubious quality</a:t>
            </a:r>
          </a:p>
          <a:p>
            <a:r>
              <a:rPr lang="en-GB" sz="2400" dirty="0"/>
              <a:t>Poor governance &amp; efficiency in management of HEIs</a:t>
            </a: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697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67600" cy="533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 of Poor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8153400" cy="617220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Overcrowded lecture rooms, crumbling infrastructure, lack of labs &amp; equipment </a:t>
            </a:r>
          </a:p>
          <a:p>
            <a:r>
              <a:rPr lang="en-GB" dirty="0"/>
              <a:t>Large drop-out and failure rates in degree courses</a:t>
            </a:r>
          </a:p>
          <a:p>
            <a:r>
              <a:rPr lang="en-GB" dirty="0"/>
              <a:t>Poorly trained graduates, e.g. 2014 survey of employers in 5 East African countries found 51-62% of graduates ‘half-baked’  </a:t>
            </a:r>
          </a:p>
          <a:p>
            <a:r>
              <a:rPr lang="en-GB" dirty="0"/>
              <a:t>Increasing unemployment of graduates, e.g. 2011 survey of 1,000 graduates in South Africa showed 30% of them unemployed  </a:t>
            </a:r>
          </a:p>
          <a:p>
            <a:r>
              <a:rPr lang="en-GB" dirty="0"/>
              <a:t>Non-accreditation of programs, e.g. in 2010 NUC of Nigeria withdrew accreditation of academic depts. in over 20 Nigerian universities – lack of infrastructure and academic staff</a:t>
            </a:r>
          </a:p>
          <a:p>
            <a:r>
              <a:rPr lang="en-GB" dirty="0"/>
              <a:t>Non-recognition of professional </a:t>
            </a:r>
            <a:r>
              <a:rPr lang="en-GB" dirty="0" err="1"/>
              <a:t>quals</a:t>
            </a:r>
            <a:r>
              <a:rPr lang="en-GB" dirty="0"/>
              <a:t> e.g. in 2011 </a:t>
            </a:r>
            <a:r>
              <a:rPr lang="en-GB" dirty="0" err="1"/>
              <a:t>Engg</a:t>
            </a:r>
            <a:r>
              <a:rPr lang="en-GB" dirty="0"/>
              <a:t> </a:t>
            </a:r>
            <a:r>
              <a:rPr lang="en-GB" dirty="0" err="1"/>
              <a:t>Reg</a:t>
            </a:r>
            <a:r>
              <a:rPr lang="en-GB" dirty="0"/>
              <a:t> Board of Kenya refused recognition of </a:t>
            </a:r>
            <a:r>
              <a:rPr lang="en-GB" dirty="0" err="1"/>
              <a:t>engg</a:t>
            </a:r>
            <a:r>
              <a:rPr lang="en-GB" dirty="0"/>
              <a:t> degrees from 3 leading public universities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GB" dirty="0">
              <a:solidFill>
                <a:srgbClr val="FF0000"/>
              </a:solidFill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562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467600" cy="609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 for Improving Quality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8001000" cy="601980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Control student enrolment &amp; ensure success </a:t>
            </a:r>
          </a:p>
          <a:p>
            <a:r>
              <a:rPr lang="en-GB" dirty="0"/>
              <a:t>Generate alternate sources of funding – cost-sharing</a:t>
            </a:r>
          </a:p>
          <a:p>
            <a:r>
              <a:rPr lang="en-GB" dirty="0"/>
              <a:t>Upgrade qualifications of existing academic staff – both in research (PhD) &amp; Teaching &amp; Learning (Pedagogical Training)  </a:t>
            </a:r>
          </a:p>
          <a:p>
            <a:r>
              <a:rPr lang="en-GB" dirty="0"/>
              <a:t>Undertake more postgraduate training &amp; research, especially in S&amp;T  </a:t>
            </a:r>
          </a:p>
          <a:p>
            <a:r>
              <a:rPr lang="en-GB" dirty="0"/>
              <a:t>Have greater linkages with productive sectors &amp; improve employability of students </a:t>
            </a:r>
          </a:p>
          <a:p>
            <a:r>
              <a:rPr lang="en-GB" dirty="0"/>
              <a:t>Improve governance &amp; efficiency in management of HEIs</a:t>
            </a:r>
          </a:p>
          <a:p>
            <a:r>
              <a:rPr lang="en-GB" dirty="0"/>
              <a:t>Wider use of ICT in T&amp;L, research, administration, etc.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/>
              <a:t>Promote regional collaboration for sharing experiences &amp; resources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/>
              <a:t>Establish Quality Assurance, within institutions and externally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GB" dirty="0">
              <a:solidFill>
                <a:srgbClr val="FF0000"/>
              </a:solidFill>
            </a:endParaRPr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28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257288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Approaches to Assuring Quality 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(13)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791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2800" dirty="0"/>
              <a:t>Two complementary but different approaches to QA:  </a:t>
            </a:r>
          </a:p>
          <a:p>
            <a:pPr marL="514350" indent="-514350">
              <a:buNone/>
            </a:pPr>
            <a:r>
              <a:rPr lang="en-GB" sz="2800" dirty="0"/>
              <a:t>1.	</a:t>
            </a:r>
            <a:r>
              <a:rPr lang="en-GB" sz="2800" u="sng" dirty="0"/>
              <a:t>Accreditation</a:t>
            </a:r>
            <a:r>
              <a:rPr lang="en-GB" sz="2800" dirty="0"/>
              <a:t>: </a:t>
            </a:r>
          </a:p>
          <a:p>
            <a:pPr marL="880110" lvl="1" indent="-514350">
              <a:buFont typeface="Arial" panose="020B0604020202020204" pitchFamily="34" charset="0"/>
              <a:buChar char="•"/>
            </a:pPr>
            <a:r>
              <a:rPr lang="en-GB" sz="2600" dirty="0"/>
              <a:t>	Meeting standards set by governments, national agencies or professional bodies </a:t>
            </a:r>
          </a:p>
          <a:p>
            <a:pPr marL="880110" lvl="1" indent="-514350">
              <a:buFont typeface="Arial" panose="020B0604020202020204" pitchFamily="34" charset="0"/>
              <a:buChar char="•"/>
            </a:pPr>
            <a:r>
              <a:rPr lang="en-GB" sz="2600" dirty="0"/>
              <a:t>Can be applied to programmes, academic units or the whole institution </a:t>
            </a:r>
          </a:p>
          <a:p>
            <a:pPr marL="880110" lvl="1" indent="-514350">
              <a:buFont typeface="Arial" panose="020B0604020202020204" pitchFamily="34" charset="0"/>
              <a:buChar char="•"/>
            </a:pPr>
            <a:r>
              <a:rPr lang="en-GB" sz="2600" dirty="0"/>
              <a:t>Mainly externally driven</a:t>
            </a:r>
          </a:p>
          <a:p>
            <a:pPr marL="880110" lvl="1" indent="-514350">
              <a:buFont typeface="Arial" panose="020B0604020202020204" pitchFamily="34" charset="0"/>
              <a:buChar char="•"/>
            </a:pPr>
            <a:r>
              <a:rPr lang="en-GB" sz="2600" dirty="0"/>
              <a:t>Has been in use for professional courses (medicine, engineering, etc.) for quite some time</a:t>
            </a:r>
          </a:p>
          <a:p>
            <a:pPr marL="880110" lvl="1" indent="-514350">
              <a:buFont typeface="Arial" panose="020B0604020202020204" pitchFamily="34" charset="0"/>
              <a:buChar char="•"/>
            </a:pPr>
            <a:r>
              <a:rPr lang="en-GB" sz="2600" dirty="0"/>
              <a:t>Several countries set up accreditation bodies, Kenya being the 1</a:t>
            </a:r>
            <a:r>
              <a:rPr lang="en-GB" sz="2600" baseline="30000" dirty="0"/>
              <a:t>st</a:t>
            </a:r>
            <a:r>
              <a:rPr lang="en-GB" sz="2600" dirty="0"/>
              <a:t> in 1985, followed by Nigeria in 1990s; initially mainly for  accrediting private HEIs, later  also accrediting public HE programmes &amp; institutions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63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7257288" cy="33496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100" dirty="0">
                <a:solidFill>
                  <a:schemeClr val="accent1">
                    <a:lumMod val="75000"/>
                  </a:schemeClr>
                </a:solidFill>
              </a:rPr>
              <a:t>Approaches to Assuring Quality</a:t>
            </a:r>
            <a:r>
              <a:rPr lang="en-GB" sz="3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(2/3)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762000"/>
            <a:ext cx="7790688" cy="5943600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r>
              <a:rPr lang="en-GB" sz="5100" dirty="0"/>
              <a:t>2.	</a:t>
            </a:r>
            <a:r>
              <a:rPr lang="en-GB" sz="6300" u="sng" dirty="0"/>
              <a:t>Academic Evaluation/Assessment/Audit </a:t>
            </a:r>
            <a:r>
              <a:rPr lang="en-GB" sz="6300" dirty="0"/>
              <a:t>: </a:t>
            </a:r>
          </a:p>
          <a:p>
            <a:pPr marL="88011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5800" dirty="0"/>
              <a:t>	Undertaken by governments or national agencies </a:t>
            </a:r>
          </a:p>
          <a:p>
            <a:pPr marL="88011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5800" dirty="0"/>
              <a:t>Uses the </a:t>
            </a:r>
            <a:r>
              <a:rPr lang="en-GB" sz="5800" i="1" dirty="0"/>
              <a:t>fitness for purpose</a:t>
            </a:r>
            <a:r>
              <a:rPr lang="en-GB" sz="5800" dirty="0"/>
              <a:t> approach i.e. is the institution achieving its own set objectives and standards? </a:t>
            </a:r>
          </a:p>
          <a:p>
            <a:pPr marL="88011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5800" dirty="0"/>
              <a:t>Applied to whole or part of the institution </a:t>
            </a:r>
          </a:p>
          <a:p>
            <a:pPr marL="88011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5800" dirty="0"/>
              <a:t>Involves preparing an institutional self-assessment report which is reviewed by a panel of external assessors who undertake a site visit &amp; submit their report  </a:t>
            </a:r>
          </a:p>
          <a:p>
            <a:pPr marL="88011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5800" dirty="0"/>
              <a:t>Objective is development &amp; enhancement, but in some countries linked to accountability &amp; public funding</a:t>
            </a:r>
          </a:p>
          <a:p>
            <a:pPr marL="880110" lvl="1" indent="-5143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5800" dirty="0"/>
              <a:t>Evaluation process now widely used internationally</a:t>
            </a:r>
          </a:p>
          <a:p>
            <a:pPr marL="514350" indent="-514350">
              <a:buNone/>
            </a:pPr>
            <a:endParaRPr lang="en-GB" sz="5800" dirty="0"/>
          </a:p>
          <a:p>
            <a:pPr marL="514350" indent="-514350">
              <a:buNone/>
            </a:pPr>
            <a:r>
              <a:rPr lang="en-GB" dirty="0"/>
              <a:t>	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185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52400"/>
            <a:ext cx="7403592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Approaches to Assuring Quality </a:t>
            </a:r>
            <a:r>
              <a:rPr lang="en-GB" sz="2200" i="1" dirty="0">
                <a:solidFill>
                  <a:schemeClr val="accent1">
                    <a:lumMod val="75000"/>
                  </a:schemeClr>
                </a:solidFill>
                <a:effectLst/>
              </a:rPr>
              <a:t>(3/3)</a:t>
            </a:r>
            <a:endParaRPr lang="en-US" sz="2200" i="1" dirty="0">
              <a:solidFill>
                <a:schemeClr val="accent1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8001000" cy="6248400"/>
          </a:xfrm>
        </p:spPr>
        <p:txBody>
          <a:bodyPr>
            <a:normAutofit fontScale="85000" lnSpcReduction="10000"/>
          </a:bodyPr>
          <a:lstStyle/>
          <a:p>
            <a:r>
              <a:rPr lang="en-GB" sz="2800" dirty="0"/>
              <a:t>Both Accreditation &amp; Evaluation processes are important for improving Quality in African HEIs </a:t>
            </a:r>
          </a:p>
          <a:p>
            <a:r>
              <a:rPr lang="en-GB" sz="2800" dirty="0"/>
              <a:t>3 key drivers of QA are:</a:t>
            </a:r>
          </a:p>
          <a:p>
            <a:pPr lvl="1"/>
            <a:r>
              <a:rPr lang="en-GB" sz="2400" dirty="0"/>
              <a:t>Accountability &amp; transparency</a:t>
            </a:r>
          </a:p>
          <a:p>
            <a:pPr lvl="1"/>
            <a:r>
              <a:rPr lang="en-GB" sz="2400" dirty="0"/>
              <a:t>Fitness for purpose</a:t>
            </a:r>
          </a:p>
          <a:p>
            <a:pPr lvl="1"/>
            <a:r>
              <a:rPr lang="en-GB" sz="2400" dirty="0"/>
              <a:t>Continuous improvement</a:t>
            </a:r>
          </a:p>
          <a:p>
            <a:r>
              <a:rPr lang="en-GB" sz="2800" dirty="0"/>
              <a:t>Can there be a universal understanding of QA?</a:t>
            </a:r>
          </a:p>
          <a:p>
            <a:r>
              <a:rPr lang="en-GB" sz="2800" dirty="0"/>
              <a:t>Or does the concept of QA vary across cultures, regions and nations? </a:t>
            </a:r>
          </a:p>
          <a:p>
            <a:r>
              <a:rPr lang="en-GB" sz="2800" dirty="0"/>
              <a:t>Should QA take into consideration the historical background and development of HE in a region or nation? </a:t>
            </a:r>
          </a:p>
          <a:p>
            <a:r>
              <a:rPr lang="en-GB" sz="2800" dirty="0"/>
              <a:t>Do the concepts Evaluation and Accreditation achieve the same goal of ensuring Quality?  Should they co-exist and be complementary? </a:t>
            </a:r>
          </a:p>
          <a:p>
            <a:endParaRPr lang="en-GB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549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772400" cy="540026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National, Regional &amp; Continental QA Initiatives </a:t>
            </a:r>
            <a:r>
              <a:rPr lang="en-GB" sz="2000" i="1" dirty="0">
                <a:solidFill>
                  <a:schemeClr val="accent1">
                    <a:lumMod val="75000"/>
                  </a:schemeClr>
                </a:solidFill>
                <a:effectLst/>
              </a:rPr>
              <a:t>(1/5)</a:t>
            </a:r>
            <a:endParaRPr lang="en-US" sz="20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16226"/>
            <a:ext cx="8153400" cy="6089374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End 1990s &amp; early 2000s: several HEIs e.g. U of Mauritius , St Mary’s Uni College, Ethiopia, U of Dar </a:t>
            </a:r>
            <a:r>
              <a:rPr lang="en-GB" dirty="0" err="1"/>
              <a:t>es</a:t>
            </a:r>
            <a:r>
              <a:rPr lang="en-GB" dirty="0"/>
              <a:t> Salaam, introduced QA at </a:t>
            </a:r>
            <a:r>
              <a:rPr lang="en-GB" u="sng" dirty="0"/>
              <a:t>institutional </a:t>
            </a:r>
            <a:r>
              <a:rPr lang="en-GB" dirty="0"/>
              <a:t>level through collaboration with European universities, before introduction of national QA processes </a:t>
            </a:r>
          </a:p>
          <a:p>
            <a:r>
              <a:rPr lang="en-GB" i="1" dirty="0"/>
              <a:t>c. </a:t>
            </a:r>
            <a:r>
              <a:rPr lang="en-GB" dirty="0"/>
              <a:t>2001: South Africa’s Council for Higher Education was first to introduce national QA processes through its HEQC </a:t>
            </a:r>
          </a:p>
          <a:p>
            <a:r>
              <a:rPr lang="en-GB" dirty="0"/>
              <a:t>In several of African countries a QA unit/section under the Commission or Council for HE undertakes this function (Nigeria, Kenya, Mauritius, Ghana); in some countries Quality is assured by the Ministry responsible for HE  </a:t>
            </a:r>
          </a:p>
          <a:p>
            <a:r>
              <a:rPr lang="en-GB" dirty="0"/>
              <a:t>A few countries (Ethiopia, Ghana, Tanzania) have set up specific QA agencies for Accreditation and/or Evaluation processes in HEIs </a:t>
            </a:r>
          </a:p>
          <a:p>
            <a:r>
              <a:rPr lang="en-GB" dirty="0"/>
              <a:t>However, only about half of 48 SSA countries have dedicated national QA agencies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09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1DE0C9A-E7EA-4130-A638-8C6570FF0C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strategy recommendation</Template>
  <TotalTime>0</TotalTime>
  <Words>1406</Words>
  <Application>Microsoft Office PowerPoint</Application>
  <PresentationFormat>On-screen Show (4:3)</PresentationFormat>
  <Paragraphs>122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Constantia</vt:lpstr>
      <vt:lpstr>Gill Sans MT</vt:lpstr>
      <vt:lpstr>Verdana</vt:lpstr>
      <vt:lpstr>Wingdings 2</vt:lpstr>
      <vt:lpstr>Solstice</vt:lpstr>
      <vt:lpstr> </vt:lpstr>
      <vt:lpstr>Outline of Presentation </vt:lpstr>
      <vt:lpstr>Why Poor Quality of HE in Africa?</vt:lpstr>
      <vt:lpstr>Consequences of Poor Quality</vt:lpstr>
      <vt:lpstr>Agenda for Improving Quality</vt:lpstr>
      <vt:lpstr>Approaches to Assuring Quality (13)</vt:lpstr>
      <vt:lpstr>Approaches to Assuring Quality (2/3)</vt:lpstr>
      <vt:lpstr>Approaches to Assuring Quality (3/3)</vt:lpstr>
      <vt:lpstr>National, Regional &amp; Continental QA Initiatives (1/5)</vt:lpstr>
      <vt:lpstr>National, Regional &amp; Continental QA Initiatives (2/5)</vt:lpstr>
      <vt:lpstr>National, Regional &amp; Continental QA Initiatives (3/5)</vt:lpstr>
      <vt:lpstr>National, Regional &amp; Continental QA Initiatives (4/5)</vt:lpstr>
      <vt:lpstr>National, Regional &amp; Continental QA Initiatives (5/5)</vt:lpstr>
      <vt:lpstr>Challenges in Implementing QA in HE (1/2)</vt:lpstr>
      <vt:lpstr>Challenges in Implementing QA in HE (2/2)</vt:lpstr>
      <vt:lpstr>Issues for Discussion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2013-05-22T14:30:23Z</dcterms:created>
  <dcterms:modified xsi:type="dcterms:W3CDTF">2017-05-31T05:58:33Z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