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65" r:id="rId12"/>
    <p:sldId id="266" r:id="rId13"/>
    <p:sldId id="267" r:id="rId14"/>
    <p:sldId id="268" r:id="rId15"/>
    <p:sldId id="269" r:id="rId16"/>
    <p:sldId id="271" r:id="rId1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1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F71C89-18EF-4961-BE81-5CD593BA08DF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0F5717-2950-4190-B0FC-7B30A5754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4411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nust.edu.gh/" TargetMode="External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www.facebook.com/knust.Ghana/" TargetMode="External"/><Relationship Id="rId5" Type="http://schemas.openxmlformats.org/officeDocument/2006/relationships/image" Target="../media/image2.jpg"/><Relationship Id="rId4" Type="http://schemas.openxmlformats.org/officeDocument/2006/relationships/hyperlink" Target="https://twitter.com/_knust_" TargetMode="Externa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51C0-DD79-0043-A8DE-0BFEC2DE753E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1FD5-11B4-DE43-ACA2-E85EEB9A6F9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1"/>
            <a:ext cx="9144000" cy="854748"/>
            <a:chOff x="0" y="1"/>
            <a:chExt cx="9144000" cy="854748"/>
          </a:xfrm>
        </p:grpSpPr>
        <p:sp>
          <p:nvSpPr>
            <p:cNvPr id="8" name="Rectangle 7"/>
            <p:cNvSpPr/>
            <p:nvPr/>
          </p:nvSpPr>
          <p:spPr>
            <a:xfrm>
              <a:off x="0" y="1"/>
              <a:ext cx="9144000" cy="854748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487656" y="241270"/>
              <a:ext cx="34453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  <a:latin typeface="Helvetica"/>
                  <a:cs typeface="Helvetica"/>
                </a:rPr>
                <a:t>Kwame Nkrumah University of </a:t>
              </a:r>
            </a:p>
            <a:p>
              <a:r>
                <a:rPr lang="en-US" sz="1400" dirty="0" smtClean="0">
                  <a:solidFill>
                    <a:schemeClr val="bg1"/>
                  </a:solidFill>
                  <a:latin typeface="Helvetica"/>
                  <a:cs typeface="Helvetica"/>
                </a:rPr>
                <a:t>Science &amp; Technology, Kumasi, Ghana</a:t>
              </a:r>
              <a:endParaRPr lang="en-US" sz="1400" dirty="0">
                <a:solidFill>
                  <a:schemeClr val="bg1"/>
                </a:solidFill>
                <a:latin typeface="Helvetica"/>
                <a:cs typeface="Helvetica"/>
              </a:endParaRPr>
            </a:p>
          </p:txBody>
        </p:sp>
        <p:pic>
          <p:nvPicPr>
            <p:cNvPr id="10" name="Picture 9" descr="KNUST_logo Vector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95789" y="157852"/>
              <a:ext cx="491867" cy="625979"/>
            </a:xfrm>
            <a:prstGeom prst="rect">
              <a:avLst/>
            </a:prstGeom>
          </p:spPr>
        </p:pic>
      </p:grp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85800" y="2167738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Helvetica"/>
                <a:cs typeface="Helvetica"/>
              </a:rPr>
              <a:t>Title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728506" y="4010849"/>
            <a:ext cx="6400800" cy="1599330"/>
          </a:xfrm>
        </p:spPr>
        <p:txBody>
          <a:bodyPr>
            <a:normAutofit/>
          </a:bodyPr>
          <a:lstStyle>
            <a:lvl1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Helvetica"/>
                <a:cs typeface="Helvetica"/>
              </a:rPr>
              <a:t>Name</a:t>
            </a:r>
          </a:p>
          <a:p>
            <a:pPr algn="l"/>
            <a:r>
              <a:rPr lang="en-US" sz="2400" b="1" dirty="0" smtClean="0">
                <a:latin typeface="Helvetica"/>
                <a:cs typeface="Helvetica"/>
              </a:rPr>
              <a:t>Department</a:t>
            </a:r>
          </a:p>
          <a:p>
            <a:pPr algn="l"/>
            <a:r>
              <a:rPr lang="en-US" sz="2400" b="1" dirty="0" smtClean="0">
                <a:latin typeface="Helvetica"/>
                <a:cs typeface="Helvetica"/>
              </a:rPr>
              <a:t>Faculty &amp; College</a:t>
            </a:r>
          </a:p>
        </p:txBody>
      </p:sp>
    </p:spTree>
    <p:extLst>
      <p:ext uri="{BB962C8B-B14F-4D97-AF65-F5344CB8AC3E}">
        <p14:creationId xmlns:p14="http://schemas.microsoft.com/office/powerpoint/2010/main" val="1026681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51C0-DD79-0043-A8DE-0BFEC2DE753E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1FD5-11B4-DE43-ACA2-E85EEB9A6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1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51C0-DD79-0043-A8DE-0BFEC2DE753E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1FD5-11B4-DE43-ACA2-E85EEB9A6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795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51C0-DD79-0043-A8DE-0BFEC2DE753E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1FD5-11B4-DE43-ACA2-E85EEB9A6F9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5992943"/>
            <a:ext cx="9144000" cy="865057"/>
            <a:chOff x="0" y="5992943"/>
            <a:chExt cx="9144000" cy="865057"/>
          </a:xfrm>
        </p:grpSpPr>
        <p:sp>
          <p:nvSpPr>
            <p:cNvPr id="8" name="Rectangle 7"/>
            <p:cNvSpPr/>
            <p:nvPr/>
          </p:nvSpPr>
          <p:spPr>
            <a:xfrm>
              <a:off x="0" y="6377674"/>
              <a:ext cx="9144000" cy="48032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5992943"/>
              <a:ext cx="9144000" cy="363407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KNUST_logo Vector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47208" y="6021427"/>
              <a:ext cx="205238" cy="283189"/>
            </a:xfrm>
            <a:prstGeom prst="rect">
              <a:avLst/>
            </a:prstGeom>
          </p:spPr>
        </p:pic>
        <p:sp>
          <p:nvSpPr>
            <p:cNvPr id="11" name="TextBox 10">
              <a:hlinkClick r:id="rId3"/>
            </p:cNvPr>
            <p:cNvSpPr txBox="1"/>
            <p:nvPr/>
          </p:nvSpPr>
          <p:spPr>
            <a:xfrm>
              <a:off x="7137936" y="6036146"/>
              <a:ext cx="15488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 smtClean="0">
                  <a:solidFill>
                    <a:schemeClr val="bg1"/>
                  </a:solidFill>
                  <a:latin typeface="Helvetica"/>
                  <a:cs typeface="Helvetica"/>
                </a:rPr>
                <a:t>www.knust.edu.gh</a:t>
              </a:r>
              <a:endParaRPr lang="en-US" sz="1200" dirty="0">
                <a:solidFill>
                  <a:schemeClr val="bg1"/>
                </a:solidFill>
                <a:latin typeface="Helvetica"/>
                <a:cs typeface="Helvetica"/>
              </a:endParaRPr>
            </a:p>
          </p:txBody>
        </p:sp>
        <p:pic>
          <p:nvPicPr>
            <p:cNvPr id="12" name="Picture 11">
              <a:hlinkClick r:id="rId4"/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61258" y="6042056"/>
              <a:ext cx="268162" cy="268162"/>
            </a:xfrm>
            <a:prstGeom prst="rect">
              <a:avLst/>
            </a:prstGeom>
          </p:spPr>
        </p:pic>
        <p:pic>
          <p:nvPicPr>
            <p:cNvPr id="13" name="Picture 12">
              <a:hlinkClick r:id="rId6"/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97791" y="6029719"/>
              <a:ext cx="292217" cy="292217"/>
            </a:xfrm>
            <a:prstGeom prst="rect">
              <a:avLst/>
            </a:prstGeom>
          </p:spPr>
        </p:pic>
      </p:grp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 smtClean="0">
                <a:solidFill>
                  <a:srgbClr val="008000"/>
                </a:solidFill>
                <a:latin typeface="Helvetica"/>
                <a:cs typeface="Helvetica"/>
              </a:rPr>
              <a:t>Introduction</a:t>
            </a:r>
            <a:endParaRPr lang="en-US" dirty="0">
              <a:solidFill>
                <a:srgbClr val="008000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793904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51C0-DD79-0043-A8DE-0BFEC2DE753E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1FD5-11B4-DE43-ACA2-E85EEB9A6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215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51C0-DD79-0043-A8DE-0BFEC2DE753E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1FD5-11B4-DE43-ACA2-E85EEB9A6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56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51C0-DD79-0043-A8DE-0BFEC2DE753E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1FD5-11B4-DE43-ACA2-E85EEB9A6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875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51C0-DD79-0043-A8DE-0BFEC2DE753E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1FD5-11B4-DE43-ACA2-E85EEB9A6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190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51C0-DD79-0043-A8DE-0BFEC2DE753E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1FD5-11B4-DE43-ACA2-E85EEB9A6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669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51C0-DD79-0043-A8DE-0BFEC2DE753E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1FD5-11B4-DE43-ACA2-E85EEB9A6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271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51C0-DD79-0043-A8DE-0BFEC2DE753E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1FD5-11B4-DE43-ACA2-E85EEB9A6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298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751C0-DD79-0043-A8DE-0BFEC2DE753E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01FD5-11B4-DE43-ACA2-E85EEB9A6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33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5800" y="1308756"/>
            <a:ext cx="7772400" cy="1470025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Helvetica"/>
                <a:cs typeface="Helvetica"/>
              </a:rPr>
              <a:t>QUALITY ASSURANCE AND INSTITUTIONAL ACCREDITATION: CHALLENGES AND PROSPECTS</a:t>
            </a:r>
            <a:endParaRPr lang="en-US" sz="3200" b="1" dirty="0">
              <a:latin typeface="Helvetica"/>
              <a:cs typeface="Helvetica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4412631"/>
            <a:ext cx="6400800" cy="159933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Helvetica"/>
                <a:cs typeface="Helvetica"/>
              </a:rPr>
              <a:t>Prof. Dr. </a:t>
            </a:r>
            <a:r>
              <a:rPr lang="en-US" b="1" dirty="0" smtClean="0">
                <a:solidFill>
                  <a:schemeClr val="tx1"/>
                </a:solidFill>
                <a:latin typeface="Helvetica"/>
                <a:cs typeface="Helvetica"/>
              </a:rPr>
              <a:t>Christian </a:t>
            </a:r>
            <a:r>
              <a:rPr lang="en-US" b="1" dirty="0" err="1" smtClean="0">
                <a:solidFill>
                  <a:schemeClr val="tx1"/>
                </a:solidFill>
                <a:latin typeface="Helvetica"/>
                <a:cs typeface="Helvetica"/>
              </a:rPr>
              <a:t>Agyare</a:t>
            </a:r>
            <a:endParaRPr lang="en-US" b="1" dirty="0" smtClean="0">
              <a:solidFill>
                <a:schemeClr val="tx1"/>
              </a:solidFill>
              <a:latin typeface="Helvetica"/>
              <a:cs typeface="Helvetica"/>
            </a:endParaRPr>
          </a:p>
          <a:p>
            <a:pPr algn="ctr"/>
            <a:r>
              <a:rPr lang="en-US" sz="2400" b="1" dirty="0" smtClean="0">
                <a:latin typeface="Helvetica"/>
                <a:cs typeface="Helvetica"/>
              </a:rPr>
              <a:t>Head, Quality Assurance and Planning Unit</a:t>
            </a:r>
          </a:p>
          <a:p>
            <a:pPr algn="ctr"/>
            <a:r>
              <a:rPr lang="en-US" sz="2400" b="1" dirty="0" smtClean="0">
                <a:latin typeface="Helvetica"/>
                <a:cs typeface="Helvetica"/>
              </a:rPr>
              <a:t>Kwame Nkrumah University of Science and Technology, Kumasi, Ghana</a:t>
            </a:r>
          </a:p>
        </p:txBody>
      </p:sp>
    </p:spTree>
    <p:extLst>
      <p:ext uri="{BB962C8B-B14F-4D97-AF65-F5344CB8AC3E}">
        <p14:creationId xmlns:p14="http://schemas.microsoft.com/office/powerpoint/2010/main" val="1525543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43326"/>
          </a:xfrm>
        </p:spPr>
        <p:txBody>
          <a:bodyPr/>
          <a:lstStyle/>
          <a:p>
            <a:r>
              <a:rPr lang="en-GB" b="1" dirty="0"/>
              <a:t>KNUST Approach to Institutional Evaluation (AQRM</a:t>
            </a:r>
            <a:r>
              <a:rPr lang="en-GB" b="1" dirty="0" smtClean="0"/>
              <a:t>) Cont’d</a:t>
            </a:r>
            <a:br>
              <a:rPr lang="en-GB" b="1" dirty="0" smtClean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03564" y="2350323"/>
            <a:ext cx="752301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Helvetica" panose="020B0604020202020204" pitchFamily="34" charset="0"/>
                <a:cs typeface="Helvetica" panose="020B0604020202020204" pitchFamily="34" charset="0"/>
              </a:rPr>
              <a:t>The committee was maintained for similar activity like Self-evaluation (NAB) for </a:t>
            </a:r>
            <a:r>
              <a:rPr lang="en-GB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consistency</a:t>
            </a:r>
          </a:p>
          <a:p>
            <a:pPr lvl="0"/>
            <a:endParaRPr lang="en-US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Helvetica" panose="020B0604020202020204" pitchFamily="34" charset="0"/>
                <a:cs typeface="Helvetica" panose="020B0604020202020204" pitchFamily="34" charset="0"/>
              </a:rPr>
              <a:t>QA sub-committee are involved to build their capacity</a:t>
            </a:r>
            <a:endParaRPr lang="en-US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45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296987"/>
          </a:xfrm>
        </p:spPr>
        <p:txBody>
          <a:bodyPr/>
          <a:lstStyle/>
          <a:p>
            <a:r>
              <a:rPr lang="en-GB" b="1" dirty="0"/>
              <a:t>Challenges with Institutional Accreditation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8612" y="2167370"/>
            <a:ext cx="83581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Helvetica" panose="020B0604020202020204" pitchFamily="34" charset="0"/>
                <a:cs typeface="Helvetica" panose="020B0604020202020204" pitchFamily="34" charset="0"/>
              </a:rPr>
              <a:t>Tedious nature of answering the </a:t>
            </a:r>
            <a:r>
              <a:rPr lang="en-GB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questionnaire</a:t>
            </a:r>
          </a:p>
          <a:p>
            <a:pPr lvl="0"/>
            <a:endParaRPr lang="en-US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Helvetica" panose="020B0604020202020204" pitchFamily="34" charset="0"/>
                <a:cs typeface="Helvetica" panose="020B0604020202020204" pitchFamily="34" charset="0"/>
              </a:rPr>
              <a:t>Difficulty in obtaining needed information from </a:t>
            </a:r>
            <a:r>
              <a:rPr lang="en-GB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sub-units/departments/colleges</a:t>
            </a:r>
          </a:p>
          <a:p>
            <a:pPr lvl="0"/>
            <a:endParaRPr lang="en-US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791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296987"/>
          </a:xfrm>
        </p:spPr>
        <p:txBody>
          <a:bodyPr/>
          <a:lstStyle/>
          <a:p>
            <a:r>
              <a:rPr lang="en-GB" b="1" dirty="0"/>
              <a:t>Benefits of Institutional Accreditation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887684"/>
            <a:ext cx="811876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Helvetica" panose="020B0604020202020204" pitchFamily="34" charset="0"/>
                <a:cs typeface="Helvetica" panose="020B0604020202020204" pitchFamily="34" charset="0"/>
              </a:rPr>
              <a:t>National and International </a:t>
            </a:r>
            <a:r>
              <a:rPr lang="en-GB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recognition</a:t>
            </a:r>
          </a:p>
          <a:p>
            <a:pPr lvl="0"/>
            <a:endParaRPr lang="en-US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Helvetica" panose="020B0604020202020204" pitchFamily="34" charset="0"/>
                <a:cs typeface="Helvetica" panose="020B0604020202020204" pitchFamily="34" charset="0"/>
              </a:rPr>
              <a:t>Identification of challenges and </a:t>
            </a:r>
            <a:r>
              <a:rPr lang="en-GB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appropriate </a:t>
            </a:r>
            <a:r>
              <a:rPr lang="en-GB" sz="3200" dirty="0">
                <a:latin typeface="Helvetica" panose="020B0604020202020204" pitchFamily="34" charset="0"/>
                <a:cs typeface="Helvetica" panose="020B0604020202020204" pitchFamily="34" charset="0"/>
              </a:rPr>
              <a:t>solutions found to fix </a:t>
            </a:r>
            <a:r>
              <a:rPr lang="en-GB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them</a:t>
            </a:r>
          </a:p>
          <a:p>
            <a:pPr lvl="0"/>
            <a:endParaRPr lang="en-US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Helvetica" panose="020B0604020202020204" pitchFamily="34" charset="0"/>
                <a:cs typeface="Helvetica" panose="020B0604020202020204" pitchFamily="34" charset="0"/>
              </a:rPr>
              <a:t>Serves as inputs for future planning for resources and </a:t>
            </a:r>
            <a:r>
              <a:rPr lang="en-GB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infrastructure</a:t>
            </a:r>
          </a:p>
          <a:p>
            <a:pPr lvl="0"/>
            <a:endParaRPr lang="en-US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024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318635"/>
          </a:xfrm>
        </p:spPr>
        <p:txBody>
          <a:bodyPr/>
          <a:lstStyle/>
          <a:p>
            <a:r>
              <a:rPr lang="en-GB" b="1" dirty="0"/>
              <a:t>Benefits of Institutional </a:t>
            </a:r>
            <a:r>
              <a:rPr lang="en-GB" b="1" dirty="0" smtClean="0"/>
              <a:t>Accreditation cont’d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759527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Helvetica" panose="020B0604020202020204" pitchFamily="34" charset="0"/>
                <a:cs typeface="Helvetica" panose="020B0604020202020204" pitchFamily="34" charset="0"/>
              </a:rPr>
              <a:t>Assist in optimum utilization of institutional </a:t>
            </a:r>
            <a:r>
              <a:rPr lang="en-GB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resources</a:t>
            </a:r>
          </a:p>
          <a:p>
            <a:endParaRPr lang="en-GB" sz="32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Helps </a:t>
            </a:r>
            <a:r>
              <a:rPr lang="en-GB" sz="3200" dirty="0">
                <a:latin typeface="Helvetica" panose="020B0604020202020204" pitchFamily="34" charset="0"/>
                <a:cs typeface="Helvetica" panose="020B0604020202020204" pitchFamily="34" charset="0"/>
              </a:rPr>
              <a:t>to build capacity of staff involved in the QA process at the </a:t>
            </a:r>
            <a:r>
              <a:rPr lang="en-GB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sub-units</a:t>
            </a:r>
          </a:p>
          <a:p>
            <a:pPr lvl="0"/>
            <a:endParaRPr lang="en-US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Helvetica" panose="020B0604020202020204" pitchFamily="34" charset="0"/>
                <a:cs typeface="Helvetica" panose="020B0604020202020204" pitchFamily="34" charset="0"/>
              </a:rPr>
              <a:t>Ensures accountability to all stakeholders as a public institution </a:t>
            </a:r>
            <a:endParaRPr lang="en-US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774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Recommendations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417638"/>
            <a:ext cx="803563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Top management commitment is very key</a:t>
            </a:r>
          </a:p>
          <a:p>
            <a:pPr lvl="0"/>
            <a:endParaRPr lang="en-US" sz="32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Team work is essential </a:t>
            </a:r>
          </a:p>
          <a:p>
            <a:pPr lvl="0"/>
            <a:endParaRPr lang="en-US" sz="32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Adequate training and monitoring are needed from time to time</a:t>
            </a:r>
            <a:endParaRPr lang="en-US" sz="32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4934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Recommendations cont’d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00546" y="1734533"/>
            <a:ext cx="73429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Helvetica" panose="020B0604020202020204" pitchFamily="34" charset="0"/>
                <a:cs typeface="Helvetica" panose="020B0604020202020204" pitchFamily="34" charset="0"/>
              </a:rPr>
              <a:t>The culture of “quality assurance” must be embraced by all stakeholders</a:t>
            </a:r>
            <a:endParaRPr lang="en-US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496790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68962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800" b="1" dirty="0" smtClean="0"/>
              <a:t>THANK YOU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462814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2998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008000"/>
                </a:solidFill>
                <a:latin typeface="Helvetica"/>
                <a:cs typeface="Helvetica"/>
              </a:rPr>
              <a:t>Introduction</a:t>
            </a:r>
            <a:br>
              <a:rPr lang="en-US" dirty="0" smtClean="0">
                <a:solidFill>
                  <a:srgbClr val="008000"/>
                </a:solidFill>
                <a:latin typeface="Helvetica"/>
                <a:cs typeface="Helvetica"/>
              </a:rPr>
            </a:br>
            <a:endParaRPr lang="en-US" dirty="0">
              <a:solidFill>
                <a:srgbClr val="008000"/>
              </a:solidFill>
              <a:latin typeface="Helvetica"/>
              <a:cs typeface="Helvetica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1"/>
            <a:ext cx="8229600" cy="428470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Font typeface="Wingdings" charset="2"/>
              <a:buChar char="u"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076465"/>
            <a:ext cx="8229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Helvetica" panose="020B0604020202020204" pitchFamily="34" charset="0"/>
                <a:cs typeface="Helvetica" panose="020B0604020202020204" pitchFamily="34" charset="0"/>
              </a:rPr>
              <a:t>Presentation </a:t>
            </a:r>
            <a:r>
              <a:rPr lang="en-GB" sz="32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Outline</a:t>
            </a:r>
          </a:p>
          <a:p>
            <a:endParaRPr lang="en-GB" sz="3200" b="1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3200" dirty="0">
                <a:latin typeface="Helvetica" panose="020B0604020202020204" pitchFamily="34" charset="0"/>
                <a:cs typeface="Helvetica" panose="020B0604020202020204" pitchFamily="34" charset="0"/>
              </a:rPr>
              <a:t>Quality Assurance (QA) in </a:t>
            </a:r>
            <a:r>
              <a:rPr lang="en-GB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Context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3200" dirty="0">
                <a:latin typeface="Helvetica" panose="020B0604020202020204" pitchFamily="34" charset="0"/>
                <a:cs typeface="Helvetica" panose="020B0604020202020204" pitchFamily="34" charset="0"/>
              </a:rPr>
              <a:t>KNUST Approach to QA</a:t>
            </a:r>
            <a:endParaRPr lang="en-US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3200" dirty="0">
                <a:latin typeface="Helvetica" panose="020B0604020202020204" pitchFamily="34" charset="0"/>
                <a:cs typeface="Helvetica" panose="020B0604020202020204" pitchFamily="34" charset="0"/>
              </a:rPr>
              <a:t>KNUST Approach to Institutional Evaluation (AQRM)</a:t>
            </a:r>
            <a:endParaRPr lang="en-US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3200" dirty="0">
                <a:latin typeface="Helvetica" panose="020B0604020202020204" pitchFamily="34" charset="0"/>
                <a:cs typeface="Helvetica" panose="020B0604020202020204" pitchFamily="34" charset="0"/>
              </a:rPr>
              <a:t>Problems and Challenges</a:t>
            </a:r>
            <a:endParaRPr lang="en-US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3200" dirty="0">
                <a:latin typeface="Helvetica" panose="020B0604020202020204" pitchFamily="34" charset="0"/>
                <a:cs typeface="Helvetica" panose="020B0604020202020204" pitchFamily="34" charset="0"/>
              </a:rPr>
              <a:t>Benefits of Institutional Evaluation</a:t>
            </a:r>
            <a:endParaRPr lang="en-US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latin typeface="Helvetica" panose="020B0604020202020204" pitchFamily="34" charset="0"/>
                <a:cs typeface="Helvetica" panose="020B0604020202020204" pitchFamily="34" charset="0"/>
              </a:rPr>
              <a:t>Recommendations</a:t>
            </a:r>
            <a:endParaRPr lang="en-US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506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Quality Assurance in Context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88327" y="141763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7309" y="1417638"/>
            <a:ext cx="773083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Helvetica" panose="020B0604020202020204" pitchFamily="34" charset="0"/>
                <a:cs typeface="Helvetica" panose="020B0604020202020204" pitchFamily="34" charset="0"/>
              </a:rPr>
              <a:t>The need for QA for effectiveness is imperative</a:t>
            </a:r>
            <a:endParaRPr lang="en-US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Helvetica" panose="020B0604020202020204" pitchFamily="34" charset="0"/>
                <a:cs typeface="Helvetica" panose="020B0604020202020204" pitchFamily="34" charset="0"/>
              </a:rPr>
              <a:t>The quest for excellence beyond prior standards has become a global phenomenon</a:t>
            </a:r>
            <a:endParaRPr lang="en-US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3200" dirty="0" err="1">
                <a:latin typeface="Helvetica" panose="020B0604020202020204" pitchFamily="34" charset="0"/>
                <a:cs typeface="Helvetica" panose="020B0604020202020204" pitchFamily="34" charset="0"/>
              </a:rPr>
              <a:t>Oyewole</a:t>
            </a:r>
            <a:r>
              <a:rPr lang="en-GB" sz="3200" dirty="0">
                <a:latin typeface="Helvetica" panose="020B0604020202020204" pitchFamily="34" charset="0"/>
                <a:cs typeface="Helvetica" panose="020B0604020202020204" pitchFamily="34" charset="0"/>
              </a:rPr>
              <a:t> (2012) indicates that, standards are needed due to</a:t>
            </a:r>
            <a:r>
              <a:rPr lang="en-GB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: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en-GB" sz="3200" dirty="0">
                <a:latin typeface="Helvetica" panose="020B0604020202020204" pitchFamily="34" charset="0"/>
                <a:cs typeface="Helvetica" panose="020B0604020202020204" pitchFamily="34" charset="0"/>
              </a:rPr>
              <a:t>Efficiency and competitiveness</a:t>
            </a:r>
            <a:endParaRPr lang="en-US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0"/>
            <a:endParaRPr lang="en-US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166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9035"/>
          </a:xfrm>
        </p:spPr>
        <p:txBody>
          <a:bodyPr/>
          <a:lstStyle/>
          <a:p>
            <a:r>
              <a:rPr lang="en-GB" b="1" dirty="0"/>
              <a:t>Quality Assurance in Context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427018"/>
            <a:ext cx="810490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GB" sz="3200" dirty="0">
                <a:latin typeface="Helvetica" panose="020B0604020202020204" pitchFamily="34" charset="0"/>
                <a:cs typeface="Helvetica" panose="020B0604020202020204" pitchFamily="34" charset="0"/>
              </a:rPr>
              <a:t>Increase mobility, globalization and cross-border recognition of qualifications</a:t>
            </a:r>
            <a:endParaRPr lang="en-US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GB" sz="3200" dirty="0">
                <a:latin typeface="Helvetica" panose="020B0604020202020204" pitchFamily="34" charset="0"/>
                <a:cs typeface="Helvetica" panose="020B0604020202020204" pitchFamily="34" charset="0"/>
              </a:rPr>
              <a:t>Involvement of private interest in HE</a:t>
            </a:r>
            <a:endParaRPr lang="en-US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GB" sz="3200" dirty="0">
                <a:latin typeface="Helvetica" panose="020B0604020202020204" pitchFamily="34" charset="0"/>
                <a:cs typeface="Helvetica" panose="020B0604020202020204" pitchFamily="34" charset="0"/>
              </a:rPr>
              <a:t>The challenge of mode of delivery</a:t>
            </a:r>
            <a:endParaRPr lang="en-US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GB" sz="3200" dirty="0">
                <a:latin typeface="Helvetica" panose="020B0604020202020204" pitchFamily="34" charset="0"/>
                <a:cs typeface="Helvetica" panose="020B0604020202020204" pitchFamily="34" charset="0"/>
              </a:rPr>
              <a:t>An expansion in enrolment</a:t>
            </a:r>
            <a:endParaRPr lang="en-US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GB" sz="3200" dirty="0">
                <a:latin typeface="Helvetica" panose="020B0604020202020204" pitchFamily="34" charset="0"/>
                <a:cs typeface="Helvetica" panose="020B0604020202020204" pitchFamily="34" charset="0"/>
              </a:rPr>
              <a:t>Market demands for quality and relevance of education</a:t>
            </a:r>
            <a:endParaRPr lang="en-US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845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The KNUST Approach to QA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9383" y="1417638"/>
            <a:ext cx="843741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Helvetica" panose="020B0604020202020204" pitchFamily="34" charset="0"/>
                <a:cs typeface="Helvetica" panose="020B0604020202020204" pitchFamily="34" charset="0"/>
              </a:rPr>
              <a:t>QAPU is responsible for QA and strategic planning</a:t>
            </a:r>
            <a:endParaRPr lang="en-US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Helvetica" panose="020B0604020202020204" pitchFamily="34" charset="0"/>
                <a:cs typeface="Helvetica" panose="020B0604020202020204" pitchFamily="34" charset="0"/>
              </a:rPr>
              <a:t>Three-stage approach is used: inputs, </a:t>
            </a:r>
            <a:r>
              <a:rPr lang="en-GB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process </a:t>
            </a:r>
            <a:r>
              <a:rPr lang="en-GB" sz="3200" dirty="0">
                <a:latin typeface="Helvetica" panose="020B0604020202020204" pitchFamily="34" charset="0"/>
                <a:cs typeface="Helvetica" panose="020B0604020202020204" pitchFamily="34" charset="0"/>
              </a:rPr>
              <a:t>and </a:t>
            </a:r>
            <a:r>
              <a:rPr lang="en-GB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output</a:t>
            </a:r>
          </a:p>
          <a:p>
            <a:pPr lvl="0"/>
            <a:endParaRPr lang="en-US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Inputs</a:t>
            </a:r>
            <a:r>
              <a:rPr lang="en-GB" sz="3200" dirty="0">
                <a:latin typeface="Helvetica" panose="020B0604020202020204" pitchFamily="34" charset="0"/>
                <a:cs typeface="Helvetica" panose="020B0604020202020204" pitchFamily="34" charset="0"/>
              </a:rPr>
              <a:t>: all activities to admit and recruit staff</a:t>
            </a:r>
            <a:endParaRPr lang="en-US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GB" sz="3200" dirty="0">
                <a:latin typeface="Helvetica" panose="020B0604020202020204" pitchFamily="34" charset="0"/>
                <a:cs typeface="Helvetica" panose="020B0604020202020204" pitchFamily="34" charset="0"/>
              </a:rPr>
              <a:t>Measures to ensure quality students intake and quality staff</a:t>
            </a:r>
            <a:endParaRPr lang="en-US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907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The KNUST Approach to </a:t>
            </a:r>
            <a:r>
              <a:rPr lang="en-GB" b="1" dirty="0" smtClean="0"/>
              <a:t>QA Cont’d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32509" y="1543482"/>
            <a:ext cx="81326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Process</a:t>
            </a:r>
            <a:r>
              <a:rPr lang="en-GB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: internal and external process for continuous improvement</a:t>
            </a:r>
          </a:p>
          <a:p>
            <a:pPr lvl="0"/>
            <a:endParaRPr lang="en-US" sz="32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GB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Areas: teaching and learning, students’ affairs, research, governance, internationalization, accreditation, academic freedom, community engagement etc.</a:t>
            </a:r>
            <a:endParaRPr lang="en-US" sz="32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007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The KNUST Approach to QA Cont’d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6910" y="1595437"/>
            <a:ext cx="84698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Output</a:t>
            </a:r>
            <a:r>
              <a:rPr lang="en-GB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: evaluation to check expected outcome</a:t>
            </a:r>
          </a:p>
          <a:p>
            <a:pPr lvl="0"/>
            <a:endParaRPr lang="en-US" sz="32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GB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Examination audit, satisfaction survey, tracer studies, assessment of teaching, departmental ranking, assessment of </a:t>
            </a:r>
            <a:r>
              <a:rPr lang="en-GB" sz="32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HoDs</a:t>
            </a:r>
            <a:r>
              <a:rPr lang="en-GB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etc.</a:t>
            </a:r>
          </a:p>
          <a:p>
            <a:pPr lvl="1"/>
            <a:endParaRPr lang="en-US" sz="32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633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The KNUST Approach to QA Cont’d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3068" y="2161379"/>
            <a:ext cx="802351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Helvetica" panose="020B0604020202020204" pitchFamily="34" charset="0"/>
                <a:cs typeface="Helvetica" panose="020B0604020202020204" pitchFamily="34" charset="0"/>
              </a:rPr>
              <a:t>Policies and guidelines are developed to guide these </a:t>
            </a:r>
            <a:r>
              <a:rPr lang="en-GB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processes.</a:t>
            </a:r>
            <a:endParaRPr lang="en-US" sz="32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All major stakeholders are involved in all the QA processes. Example: Accreditation process</a:t>
            </a:r>
            <a:endParaRPr lang="en-US" sz="32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736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6050"/>
            <a:ext cx="8229600" cy="1332489"/>
          </a:xfrm>
        </p:spPr>
        <p:txBody>
          <a:bodyPr/>
          <a:lstStyle/>
          <a:p>
            <a:r>
              <a:rPr lang="en-GB" b="1" dirty="0"/>
              <a:t>KNUST Approach to Institutional Evaluation (AQRM)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2049432"/>
            <a:ext cx="8229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Commitment from top-management was very high</a:t>
            </a:r>
          </a:p>
          <a:p>
            <a:pPr lvl="0"/>
            <a:endParaRPr lang="en-US" sz="32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 committee was set-up with the inclusion of Chairpersons of Quality Assurance Committees from all units/colleges</a:t>
            </a:r>
            <a:endParaRPr lang="en-US" sz="32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395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463</Words>
  <Application>Microsoft Office PowerPoint</Application>
  <PresentationFormat>On-screen Show (4:3)</PresentationFormat>
  <Paragraphs>75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Helvetica</vt:lpstr>
      <vt:lpstr>Wingdings</vt:lpstr>
      <vt:lpstr>Office Theme</vt:lpstr>
      <vt:lpstr>QUALITY ASSURANCE AND INSTITUTIONAL ACCREDITATION: CHALLENGES AND PROSPECTS</vt:lpstr>
      <vt:lpstr>Introduction </vt:lpstr>
      <vt:lpstr>Quality Assurance in Context </vt:lpstr>
      <vt:lpstr>Quality Assurance in Context </vt:lpstr>
      <vt:lpstr>The KNUST Approach to QA </vt:lpstr>
      <vt:lpstr>The KNUST Approach to QA Cont’d </vt:lpstr>
      <vt:lpstr>The KNUST Approach to QA Cont’d </vt:lpstr>
      <vt:lpstr>The KNUST Approach to QA Cont’d </vt:lpstr>
      <vt:lpstr>KNUST Approach to Institutional Evaluation (AQRM) </vt:lpstr>
      <vt:lpstr>KNUST Approach to Institutional Evaluation (AQRM) Cont’d </vt:lpstr>
      <vt:lpstr>Challenges with Institutional Accreditation </vt:lpstr>
      <vt:lpstr>Benefits of Institutional Accreditation </vt:lpstr>
      <vt:lpstr>Benefits of Institutional Accreditation cont’d </vt:lpstr>
      <vt:lpstr>Recommendations </vt:lpstr>
      <vt:lpstr>Recommendations cont’d </vt:lpstr>
      <vt:lpstr>    THANK YOU</vt:lpstr>
    </vt:vector>
  </TitlesOfParts>
  <Company>UPK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KNUST Press</dc:creator>
  <cp:lastModifiedBy>Dr. Christian Agyare</cp:lastModifiedBy>
  <cp:revision>19</cp:revision>
  <cp:lastPrinted>2017-05-31T15:05:24Z</cp:lastPrinted>
  <dcterms:created xsi:type="dcterms:W3CDTF">2016-11-07T15:28:41Z</dcterms:created>
  <dcterms:modified xsi:type="dcterms:W3CDTF">2017-05-31T15:29:15Z</dcterms:modified>
</cp:coreProperties>
</file>