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63" r:id="rId3"/>
    <p:sldId id="279" r:id="rId4"/>
    <p:sldId id="268" r:id="rId5"/>
    <p:sldId id="278" r:id="rId6"/>
    <p:sldId id="280" r:id="rId7"/>
    <p:sldId id="261"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044">
          <p15:clr>
            <a:srgbClr val="A4A3A4"/>
          </p15:clr>
        </p15:guide>
        <p15:guide id="2" orient="horz" pos="1141">
          <p15:clr>
            <a:srgbClr val="A4A3A4"/>
          </p15:clr>
        </p15:guide>
        <p15:guide id="3" pos="251">
          <p15:clr>
            <a:srgbClr val="A4A3A4"/>
          </p15:clr>
        </p15:guide>
        <p15:guide id="4" pos="55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86" autoAdjust="0"/>
  </p:normalViewPr>
  <p:slideViewPr>
    <p:cSldViewPr snapToGrid="0" snapToObjects="1">
      <p:cViewPr>
        <p:scale>
          <a:sx n="85" d="100"/>
          <a:sy n="85" d="100"/>
        </p:scale>
        <p:origin x="-1776" y="896"/>
      </p:cViewPr>
      <p:guideLst>
        <p:guide orient="horz" pos="1044"/>
        <p:guide orient="horz" pos="1141"/>
        <p:guide pos="251"/>
        <p:guide pos="55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D5C84-1324-7441-AEBE-632E6A6D59B2}" type="doc">
      <dgm:prSet loTypeId="urn:microsoft.com/office/officeart/2005/8/layout/chevron2" loCatId="" qsTypeId="urn:microsoft.com/office/officeart/2005/8/quickstyle/simple5" qsCatId="simple" csTypeId="urn:microsoft.com/office/officeart/2005/8/colors/accent1_2" csCatId="accent1" phldr="1"/>
      <dgm:spPr/>
      <dgm:t>
        <a:bodyPr/>
        <a:lstStyle/>
        <a:p>
          <a:endParaRPr lang="fr-FR"/>
        </a:p>
      </dgm:t>
    </dgm:pt>
    <dgm:pt modelId="{B9C81F5F-18EC-6842-82A2-61F6FE01CCCB}" type="pres">
      <dgm:prSet presAssocID="{959D5C84-1324-7441-AEBE-632E6A6D59B2}" presName="linearFlow" presStyleCnt="0">
        <dgm:presLayoutVars>
          <dgm:dir/>
          <dgm:animLvl val="lvl"/>
          <dgm:resizeHandles val="exact"/>
        </dgm:presLayoutVars>
      </dgm:prSet>
      <dgm:spPr/>
      <dgm:t>
        <a:bodyPr/>
        <a:lstStyle/>
        <a:p>
          <a:endParaRPr lang="fr-FR"/>
        </a:p>
      </dgm:t>
    </dgm:pt>
  </dgm:ptLst>
  <dgm:cxnLst>
    <dgm:cxn modelId="{68103FCD-6599-AF44-BE18-7BB313BF3B09}" type="presOf" srcId="{959D5C84-1324-7441-AEBE-632E6A6D59B2}" destId="{B9C81F5F-18EC-6842-82A2-61F6FE01CCCB}"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4383E-4639-DD49-B943-E25E95E46C32}"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fr-FR"/>
        </a:p>
      </dgm:t>
    </dgm:pt>
    <dgm:pt modelId="{FA9F2927-A343-BD49-8CAD-7CE54C8547F0}">
      <dgm:prSet phldrT="[Texte]" custT="1"/>
      <dgm:spPr/>
      <dgm:t>
        <a:bodyPr/>
        <a:lstStyle/>
        <a:p>
          <a:r>
            <a:rPr lang="fr-FR" sz="2000" dirty="0" smtClean="0"/>
            <a:t>2010 </a:t>
          </a:r>
        </a:p>
        <a:p>
          <a:r>
            <a:rPr lang="fr-FR" sz="2000" dirty="0" smtClean="0"/>
            <a:t>Budapest-Vienna  </a:t>
          </a:r>
          <a:r>
            <a:rPr lang="fr-FR" sz="2000" dirty="0" err="1" smtClean="0"/>
            <a:t>ministerial</a:t>
          </a:r>
          <a:r>
            <a:rPr lang="fr-FR" sz="2000" dirty="0" smtClean="0"/>
            <a:t> </a:t>
          </a:r>
          <a:r>
            <a:rPr lang="fr-FR" sz="2000" dirty="0" err="1" smtClean="0"/>
            <a:t>conference</a:t>
          </a:r>
          <a:endParaRPr lang="fr-FR" sz="2000" dirty="0"/>
        </a:p>
      </dgm:t>
    </dgm:pt>
    <dgm:pt modelId="{3DD3AAFE-C4F9-6645-A9F6-DC07D05C4E66}" type="parTrans" cxnId="{AC905552-FE51-B945-952B-B21F523A4297}">
      <dgm:prSet/>
      <dgm:spPr/>
      <dgm:t>
        <a:bodyPr/>
        <a:lstStyle/>
        <a:p>
          <a:endParaRPr lang="fr-FR"/>
        </a:p>
      </dgm:t>
    </dgm:pt>
    <dgm:pt modelId="{F5103CCD-F70A-BB44-98F1-2C490A129275}" type="sibTrans" cxnId="{AC905552-FE51-B945-952B-B21F523A4297}">
      <dgm:prSet/>
      <dgm:spPr/>
      <dgm:t>
        <a:bodyPr/>
        <a:lstStyle/>
        <a:p>
          <a:endParaRPr lang="fr-FR"/>
        </a:p>
      </dgm:t>
    </dgm:pt>
    <dgm:pt modelId="{021C5DB6-4802-D141-AD05-6161183525DA}">
      <dgm:prSet phldrT="[Texte]"/>
      <dgm:spPr/>
      <dgm:t>
        <a:bodyPr/>
        <a:lstStyle/>
        <a:p>
          <a:r>
            <a:rPr lang="fr-FR" dirty="0" smtClean="0"/>
            <a:t>2012</a:t>
          </a:r>
        </a:p>
        <a:p>
          <a:r>
            <a:rPr lang="fr-FR" dirty="0" err="1" smtClean="0"/>
            <a:t>Bucharest</a:t>
          </a:r>
          <a:r>
            <a:rPr lang="fr-FR" dirty="0" smtClean="0"/>
            <a:t> communiqué: mandate to E4 group + EI, </a:t>
          </a:r>
          <a:r>
            <a:rPr lang="fr-FR" dirty="0" err="1" smtClean="0"/>
            <a:t>BusinessEurope</a:t>
          </a:r>
          <a:r>
            <a:rPr lang="fr-FR" dirty="0" smtClean="0"/>
            <a:t> and EQAR</a:t>
          </a:r>
          <a:endParaRPr lang="fr-FR" dirty="0"/>
        </a:p>
      </dgm:t>
    </dgm:pt>
    <dgm:pt modelId="{0CC2121F-F34A-874F-931D-F7244514792C}" type="parTrans" cxnId="{CDF0CAE6-4A96-AB4B-9F5E-FEFB57C2D4D0}">
      <dgm:prSet/>
      <dgm:spPr/>
      <dgm:t>
        <a:bodyPr/>
        <a:lstStyle/>
        <a:p>
          <a:endParaRPr lang="fr-FR"/>
        </a:p>
      </dgm:t>
    </dgm:pt>
    <dgm:pt modelId="{BD15CCF0-0516-F642-B98F-D96302616172}" type="sibTrans" cxnId="{CDF0CAE6-4A96-AB4B-9F5E-FEFB57C2D4D0}">
      <dgm:prSet/>
      <dgm:spPr/>
      <dgm:t>
        <a:bodyPr/>
        <a:lstStyle/>
        <a:p>
          <a:endParaRPr lang="fr-FR"/>
        </a:p>
      </dgm:t>
    </dgm:pt>
    <dgm:pt modelId="{2B07A05C-E56D-B141-8858-E8F18231E6A8}">
      <dgm:prSet phldrT="[Texte]"/>
      <dgm:spPr/>
      <dgm:t>
        <a:bodyPr/>
        <a:lstStyle/>
        <a:p>
          <a:r>
            <a:rPr lang="fr-FR" dirty="0" smtClean="0"/>
            <a:t>May 2015</a:t>
          </a:r>
        </a:p>
        <a:p>
          <a:r>
            <a:rPr lang="fr-FR" dirty="0" err="1" smtClean="0"/>
            <a:t>Yerevan</a:t>
          </a:r>
          <a:r>
            <a:rPr lang="fr-FR" dirty="0" smtClean="0"/>
            <a:t> </a:t>
          </a:r>
          <a:r>
            <a:rPr lang="fr-FR" dirty="0" err="1" smtClean="0"/>
            <a:t>Ministerial</a:t>
          </a:r>
          <a:r>
            <a:rPr lang="fr-FR" dirty="0" smtClean="0"/>
            <a:t> </a:t>
          </a:r>
          <a:r>
            <a:rPr lang="fr-FR" dirty="0" err="1" smtClean="0"/>
            <a:t>conference</a:t>
          </a:r>
          <a:endParaRPr lang="fr-FR" dirty="0" smtClean="0"/>
        </a:p>
        <a:p>
          <a:endParaRPr lang="fr-FR" dirty="0"/>
        </a:p>
      </dgm:t>
    </dgm:pt>
    <dgm:pt modelId="{D16C983F-4CED-B040-AAB0-62ED3648102E}" type="parTrans" cxnId="{3428DFF2-7A7C-3749-996A-04BDD6855321}">
      <dgm:prSet/>
      <dgm:spPr/>
      <dgm:t>
        <a:bodyPr/>
        <a:lstStyle/>
        <a:p>
          <a:endParaRPr lang="fr-FR"/>
        </a:p>
      </dgm:t>
    </dgm:pt>
    <dgm:pt modelId="{ECF4CC56-035C-0F4F-9151-E71B2978BC46}" type="sibTrans" cxnId="{3428DFF2-7A7C-3749-996A-04BDD6855321}">
      <dgm:prSet/>
      <dgm:spPr/>
      <dgm:t>
        <a:bodyPr/>
        <a:lstStyle/>
        <a:p>
          <a:endParaRPr lang="fr-FR"/>
        </a:p>
      </dgm:t>
    </dgm:pt>
    <dgm:pt modelId="{DE0B7BB9-DDCB-6943-90E9-4A9D9E34FB2F}" type="pres">
      <dgm:prSet presAssocID="{A3C4383E-4639-DD49-B943-E25E95E46C32}" presName="arrowDiagram" presStyleCnt="0">
        <dgm:presLayoutVars>
          <dgm:chMax val="5"/>
          <dgm:dir/>
          <dgm:resizeHandles val="exact"/>
        </dgm:presLayoutVars>
      </dgm:prSet>
      <dgm:spPr/>
      <dgm:t>
        <a:bodyPr/>
        <a:lstStyle/>
        <a:p>
          <a:endParaRPr lang="fr-FR"/>
        </a:p>
      </dgm:t>
    </dgm:pt>
    <dgm:pt modelId="{C05BD88B-C320-8D43-BBB2-D658A3CCD5FB}" type="pres">
      <dgm:prSet presAssocID="{A3C4383E-4639-DD49-B943-E25E95E46C32}" presName="arrow" presStyleLbl="bgShp" presStyleIdx="0" presStyleCnt="1"/>
      <dgm:spPr/>
    </dgm:pt>
    <dgm:pt modelId="{42D770AF-A232-0D44-A50B-90312AF421EA}" type="pres">
      <dgm:prSet presAssocID="{A3C4383E-4639-DD49-B943-E25E95E46C32}" presName="arrowDiagram3" presStyleCnt="0"/>
      <dgm:spPr/>
    </dgm:pt>
    <dgm:pt modelId="{D09D5F4D-6E91-A049-8162-C587C3C83C4C}" type="pres">
      <dgm:prSet presAssocID="{FA9F2927-A343-BD49-8CAD-7CE54C8547F0}" presName="bullet3a" presStyleLbl="node1" presStyleIdx="0" presStyleCnt="3"/>
      <dgm:spPr/>
    </dgm:pt>
    <dgm:pt modelId="{E2158B29-C9AD-AB4F-AE6F-CD4AE144DB67}" type="pres">
      <dgm:prSet presAssocID="{FA9F2927-A343-BD49-8CAD-7CE54C8547F0}" presName="textBox3a" presStyleLbl="revTx" presStyleIdx="0" presStyleCnt="3" custScaleX="111220" custScaleY="123086">
        <dgm:presLayoutVars>
          <dgm:bulletEnabled val="1"/>
        </dgm:presLayoutVars>
      </dgm:prSet>
      <dgm:spPr/>
      <dgm:t>
        <a:bodyPr/>
        <a:lstStyle/>
        <a:p>
          <a:endParaRPr lang="fr-FR"/>
        </a:p>
      </dgm:t>
    </dgm:pt>
    <dgm:pt modelId="{C541364C-4DBA-E24B-97F0-76F7FC95CB44}" type="pres">
      <dgm:prSet presAssocID="{021C5DB6-4802-D141-AD05-6161183525DA}" presName="bullet3b" presStyleLbl="node1" presStyleIdx="1" presStyleCnt="3"/>
      <dgm:spPr/>
    </dgm:pt>
    <dgm:pt modelId="{6CA345DB-CAA4-094A-BBB6-7A1C99ECC774}" type="pres">
      <dgm:prSet presAssocID="{021C5DB6-4802-D141-AD05-6161183525DA}" presName="textBox3b" presStyleLbl="revTx" presStyleIdx="1" presStyleCnt="3" custScaleX="126580">
        <dgm:presLayoutVars>
          <dgm:bulletEnabled val="1"/>
        </dgm:presLayoutVars>
      </dgm:prSet>
      <dgm:spPr/>
      <dgm:t>
        <a:bodyPr/>
        <a:lstStyle/>
        <a:p>
          <a:endParaRPr lang="fr-FR"/>
        </a:p>
      </dgm:t>
    </dgm:pt>
    <dgm:pt modelId="{C5A14595-4D66-DB42-8790-818B8BA3A79B}" type="pres">
      <dgm:prSet presAssocID="{2B07A05C-E56D-B141-8858-E8F18231E6A8}" presName="bullet3c" presStyleLbl="node1" presStyleIdx="2" presStyleCnt="3"/>
      <dgm:spPr/>
    </dgm:pt>
    <dgm:pt modelId="{EEDE4D2D-C1AA-F74A-A34A-43017B7DD029}" type="pres">
      <dgm:prSet presAssocID="{2B07A05C-E56D-B141-8858-E8F18231E6A8}" presName="textBox3c" presStyleLbl="revTx" presStyleIdx="2" presStyleCnt="3" custScaleX="121265">
        <dgm:presLayoutVars>
          <dgm:bulletEnabled val="1"/>
        </dgm:presLayoutVars>
      </dgm:prSet>
      <dgm:spPr/>
      <dgm:t>
        <a:bodyPr/>
        <a:lstStyle/>
        <a:p>
          <a:endParaRPr lang="fr-FR"/>
        </a:p>
      </dgm:t>
    </dgm:pt>
  </dgm:ptLst>
  <dgm:cxnLst>
    <dgm:cxn modelId="{8CC001B6-80FF-2049-8160-32A2BCF757D3}" type="presOf" srcId="{2B07A05C-E56D-B141-8858-E8F18231E6A8}" destId="{EEDE4D2D-C1AA-F74A-A34A-43017B7DD029}" srcOrd="0" destOrd="0" presId="urn:microsoft.com/office/officeart/2005/8/layout/arrow2"/>
    <dgm:cxn modelId="{3428DFF2-7A7C-3749-996A-04BDD6855321}" srcId="{A3C4383E-4639-DD49-B943-E25E95E46C32}" destId="{2B07A05C-E56D-B141-8858-E8F18231E6A8}" srcOrd="2" destOrd="0" parTransId="{D16C983F-4CED-B040-AAB0-62ED3648102E}" sibTransId="{ECF4CC56-035C-0F4F-9151-E71B2978BC46}"/>
    <dgm:cxn modelId="{CDF0CAE6-4A96-AB4B-9F5E-FEFB57C2D4D0}" srcId="{A3C4383E-4639-DD49-B943-E25E95E46C32}" destId="{021C5DB6-4802-D141-AD05-6161183525DA}" srcOrd="1" destOrd="0" parTransId="{0CC2121F-F34A-874F-931D-F7244514792C}" sibTransId="{BD15CCF0-0516-F642-B98F-D96302616172}"/>
    <dgm:cxn modelId="{20C74B14-2867-E04C-885A-68B4BA56BF6D}" type="presOf" srcId="{A3C4383E-4639-DD49-B943-E25E95E46C32}" destId="{DE0B7BB9-DDCB-6943-90E9-4A9D9E34FB2F}" srcOrd="0" destOrd="0" presId="urn:microsoft.com/office/officeart/2005/8/layout/arrow2"/>
    <dgm:cxn modelId="{9A7A02A1-8B04-9C49-84B8-7A0B9652A687}" type="presOf" srcId="{FA9F2927-A343-BD49-8CAD-7CE54C8547F0}" destId="{E2158B29-C9AD-AB4F-AE6F-CD4AE144DB67}" srcOrd="0" destOrd="0" presId="urn:microsoft.com/office/officeart/2005/8/layout/arrow2"/>
    <dgm:cxn modelId="{38C86B41-FC12-ED4F-8966-A2CB7ABBE8B5}" type="presOf" srcId="{021C5DB6-4802-D141-AD05-6161183525DA}" destId="{6CA345DB-CAA4-094A-BBB6-7A1C99ECC774}" srcOrd="0" destOrd="0" presId="urn:microsoft.com/office/officeart/2005/8/layout/arrow2"/>
    <dgm:cxn modelId="{AC905552-FE51-B945-952B-B21F523A4297}" srcId="{A3C4383E-4639-DD49-B943-E25E95E46C32}" destId="{FA9F2927-A343-BD49-8CAD-7CE54C8547F0}" srcOrd="0" destOrd="0" parTransId="{3DD3AAFE-C4F9-6645-A9F6-DC07D05C4E66}" sibTransId="{F5103CCD-F70A-BB44-98F1-2C490A129275}"/>
    <dgm:cxn modelId="{D38F38D5-CB67-F54B-99EE-8E199A534AF1}" type="presParOf" srcId="{DE0B7BB9-DDCB-6943-90E9-4A9D9E34FB2F}" destId="{C05BD88B-C320-8D43-BBB2-D658A3CCD5FB}" srcOrd="0" destOrd="0" presId="urn:microsoft.com/office/officeart/2005/8/layout/arrow2"/>
    <dgm:cxn modelId="{4E65EEE0-4E2F-3043-B44A-A37328F1AD36}" type="presParOf" srcId="{DE0B7BB9-DDCB-6943-90E9-4A9D9E34FB2F}" destId="{42D770AF-A232-0D44-A50B-90312AF421EA}" srcOrd="1" destOrd="0" presId="urn:microsoft.com/office/officeart/2005/8/layout/arrow2"/>
    <dgm:cxn modelId="{38028339-3A4F-0748-B4AB-DAF84D26FC03}" type="presParOf" srcId="{42D770AF-A232-0D44-A50B-90312AF421EA}" destId="{D09D5F4D-6E91-A049-8162-C587C3C83C4C}" srcOrd="0" destOrd="0" presId="urn:microsoft.com/office/officeart/2005/8/layout/arrow2"/>
    <dgm:cxn modelId="{D71A80EA-0705-FD4C-B63E-AD7804FD8187}" type="presParOf" srcId="{42D770AF-A232-0D44-A50B-90312AF421EA}" destId="{E2158B29-C9AD-AB4F-AE6F-CD4AE144DB67}" srcOrd="1" destOrd="0" presId="urn:microsoft.com/office/officeart/2005/8/layout/arrow2"/>
    <dgm:cxn modelId="{C227E2E7-092D-8248-8C72-D355D5EA3F6D}" type="presParOf" srcId="{42D770AF-A232-0D44-A50B-90312AF421EA}" destId="{C541364C-4DBA-E24B-97F0-76F7FC95CB44}" srcOrd="2" destOrd="0" presId="urn:microsoft.com/office/officeart/2005/8/layout/arrow2"/>
    <dgm:cxn modelId="{D1ECAC99-34C7-2C40-A7FE-D6C91BFDDBB6}" type="presParOf" srcId="{42D770AF-A232-0D44-A50B-90312AF421EA}" destId="{6CA345DB-CAA4-094A-BBB6-7A1C99ECC774}" srcOrd="3" destOrd="0" presId="urn:microsoft.com/office/officeart/2005/8/layout/arrow2"/>
    <dgm:cxn modelId="{BDCD18DB-E416-3B44-BE6B-C03BE360B702}" type="presParOf" srcId="{42D770AF-A232-0D44-A50B-90312AF421EA}" destId="{C5A14595-4D66-DB42-8790-818B8BA3A79B}" srcOrd="4" destOrd="0" presId="urn:microsoft.com/office/officeart/2005/8/layout/arrow2"/>
    <dgm:cxn modelId="{83418456-BBD6-1E4E-9798-C741FF46A017}" type="presParOf" srcId="{42D770AF-A232-0D44-A50B-90312AF421EA}" destId="{EEDE4D2D-C1AA-F74A-A34A-43017B7DD029}"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BD88B-C320-8D43-BBB2-D658A3CCD5FB}">
      <dsp:nvSpPr>
        <dsp:cNvPr id="0" name=""/>
        <dsp:cNvSpPr/>
      </dsp:nvSpPr>
      <dsp:spPr>
        <a:xfrm>
          <a:off x="0" y="-55467"/>
          <a:ext cx="7143749" cy="4464843"/>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09D5F4D-6E91-A049-8162-C587C3C83C4C}">
      <dsp:nvSpPr>
        <dsp:cNvPr id="0" name=""/>
        <dsp:cNvSpPr/>
      </dsp:nvSpPr>
      <dsp:spPr>
        <a:xfrm>
          <a:off x="907256" y="3026167"/>
          <a:ext cx="185737" cy="1857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158B29-C9AD-AB4F-AE6F-CD4AE144DB67}">
      <dsp:nvSpPr>
        <dsp:cNvPr id="0" name=""/>
        <dsp:cNvSpPr/>
      </dsp:nvSpPr>
      <dsp:spPr>
        <a:xfrm>
          <a:off x="906746" y="2970092"/>
          <a:ext cx="1851249" cy="1588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8" tIns="0" rIns="0" bIns="0" numCol="1" spcCol="1270" anchor="t" anchorCtr="0">
          <a:noAutofit/>
        </a:bodyPr>
        <a:lstStyle/>
        <a:p>
          <a:pPr lvl="0" algn="l" defTabSz="889000">
            <a:lnSpc>
              <a:spcPct val="90000"/>
            </a:lnSpc>
            <a:spcBef>
              <a:spcPct val="0"/>
            </a:spcBef>
            <a:spcAft>
              <a:spcPct val="35000"/>
            </a:spcAft>
          </a:pPr>
          <a:r>
            <a:rPr lang="fr-FR" sz="2000" kern="1200" dirty="0" smtClean="0"/>
            <a:t>2010 </a:t>
          </a:r>
        </a:p>
        <a:p>
          <a:pPr lvl="0" algn="l" defTabSz="889000">
            <a:lnSpc>
              <a:spcPct val="90000"/>
            </a:lnSpc>
            <a:spcBef>
              <a:spcPct val="0"/>
            </a:spcBef>
            <a:spcAft>
              <a:spcPct val="35000"/>
            </a:spcAft>
          </a:pPr>
          <a:r>
            <a:rPr lang="fr-FR" sz="2000" kern="1200" dirty="0" smtClean="0"/>
            <a:t>Budapest-Vienna  </a:t>
          </a:r>
          <a:r>
            <a:rPr lang="fr-FR" sz="2000" kern="1200" dirty="0" err="1" smtClean="0"/>
            <a:t>ministerial</a:t>
          </a:r>
          <a:r>
            <a:rPr lang="fr-FR" sz="2000" kern="1200" dirty="0" smtClean="0"/>
            <a:t> </a:t>
          </a:r>
          <a:r>
            <a:rPr lang="fr-FR" sz="2000" kern="1200" dirty="0" err="1" smtClean="0"/>
            <a:t>conference</a:t>
          </a:r>
          <a:endParaRPr lang="fr-FR" sz="2000" kern="1200" dirty="0"/>
        </a:p>
      </dsp:txBody>
      <dsp:txXfrm>
        <a:off x="906746" y="2970092"/>
        <a:ext cx="1851249" cy="1588227"/>
      </dsp:txXfrm>
    </dsp:sp>
    <dsp:sp modelId="{C541364C-4DBA-E24B-97F0-76F7FC95CB44}">
      <dsp:nvSpPr>
        <dsp:cNvPr id="0" name=""/>
        <dsp:cNvSpPr/>
      </dsp:nvSpPr>
      <dsp:spPr>
        <a:xfrm>
          <a:off x="2546746" y="1812623"/>
          <a:ext cx="335756" cy="33575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A345DB-CAA4-094A-BBB6-7A1C99ECC774}">
      <dsp:nvSpPr>
        <dsp:cNvPr id="0" name=""/>
        <dsp:cNvSpPr/>
      </dsp:nvSpPr>
      <dsp:spPr>
        <a:xfrm>
          <a:off x="2486767" y="1980501"/>
          <a:ext cx="2170213" cy="2428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10" tIns="0" rIns="0" bIns="0" numCol="1" spcCol="1270" anchor="t" anchorCtr="0">
          <a:noAutofit/>
        </a:bodyPr>
        <a:lstStyle/>
        <a:p>
          <a:pPr lvl="0" algn="l" defTabSz="933450">
            <a:lnSpc>
              <a:spcPct val="90000"/>
            </a:lnSpc>
            <a:spcBef>
              <a:spcPct val="0"/>
            </a:spcBef>
            <a:spcAft>
              <a:spcPct val="35000"/>
            </a:spcAft>
          </a:pPr>
          <a:r>
            <a:rPr lang="fr-FR" sz="2100" kern="1200" dirty="0" smtClean="0"/>
            <a:t>2012</a:t>
          </a:r>
        </a:p>
        <a:p>
          <a:pPr lvl="0" algn="l" defTabSz="933450">
            <a:lnSpc>
              <a:spcPct val="90000"/>
            </a:lnSpc>
            <a:spcBef>
              <a:spcPct val="0"/>
            </a:spcBef>
            <a:spcAft>
              <a:spcPct val="35000"/>
            </a:spcAft>
          </a:pPr>
          <a:r>
            <a:rPr lang="fr-FR" sz="2100" kern="1200" dirty="0" err="1" smtClean="0"/>
            <a:t>Bucharest</a:t>
          </a:r>
          <a:r>
            <a:rPr lang="fr-FR" sz="2100" kern="1200" dirty="0" smtClean="0"/>
            <a:t> communiqué: mandate to E4 group + EI, </a:t>
          </a:r>
          <a:r>
            <a:rPr lang="fr-FR" sz="2100" kern="1200" dirty="0" err="1" smtClean="0"/>
            <a:t>BusinessEurope</a:t>
          </a:r>
          <a:r>
            <a:rPr lang="fr-FR" sz="2100" kern="1200" dirty="0" smtClean="0"/>
            <a:t> and EQAR</a:t>
          </a:r>
          <a:endParaRPr lang="fr-FR" sz="2100" kern="1200" dirty="0"/>
        </a:p>
      </dsp:txBody>
      <dsp:txXfrm>
        <a:off x="2486767" y="1980501"/>
        <a:ext cx="2170213" cy="2428874"/>
      </dsp:txXfrm>
    </dsp:sp>
    <dsp:sp modelId="{C5A14595-4D66-DB42-8790-818B8BA3A79B}">
      <dsp:nvSpPr>
        <dsp:cNvPr id="0" name=""/>
        <dsp:cNvSpPr/>
      </dsp:nvSpPr>
      <dsp:spPr>
        <a:xfrm>
          <a:off x="4518421" y="1074138"/>
          <a:ext cx="464343" cy="46434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DE4D2D-C1AA-F74A-A34A-43017B7DD029}">
      <dsp:nvSpPr>
        <dsp:cNvPr id="0" name=""/>
        <dsp:cNvSpPr/>
      </dsp:nvSpPr>
      <dsp:spPr>
        <a:xfrm>
          <a:off x="4568298" y="1306310"/>
          <a:ext cx="2079088" cy="3103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46" tIns="0" rIns="0" bIns="0" numCol="1" spcCol="1270" anchor="t" anchorCtr="0">
          <a:noAutofit/>
        </a:bodyPr>
        <a:lstStyle/>
        <a:p>
          <a:pPr lvl="0" algn="l" defTabSz="933450">
            <a:lnSpc>
              <a:spcPct val="90000"/>
            </a:lnSpc>
            <a:spcBef>
              <a:spcPct val="0"/>
            </a:spcBef>
            <a:spcAft>
              <a:spcPct val="35000"/>
            </a:spcAft>
          </a:pPr>
          <a:r>
            <a:rPr lang="fr-FR" sz="2100" kern="1200" dirty="0" smtClean="0"/>
            <a:t>May 2015</a:t>
          </a:r>
        </a:p>
        <a:p>
          <a:pPr lvl="0" algn="l" defTabSz="933450">
            <a:lnSpc>
              <a:spcPct val="90000"/>
            </a:lnSpc>
            <a:spcBef>
              <a:spcPct val="0"/>
            </a:spcBef>
            <a:spcAft>
              <a:spcPct val="35000"/>
            </a:spcAft>
          </a:pPr>
          <a:r>
            <a:rPr lang="fr-FR" sz="2100" kern="1200" dirty="0" err="1" smtClean="0"/>
            <a:t>Yerevan</a:t>
          </a:r>
          <a:r>
            <a:rPr lang="fr-FR" sz="2100" kern="1200" dirty="0" smtClean="0"/>
            <a:t> </a:t>
          </a:r>
          <a:r>
            <a:rPr lang="fr-FR" sz="2100" kern="1200" dirty="0" err="1" smtClean="0"/>
            <a:t>Ministerial</a:t>
          </a:r>
          <a:r>
            <a:rPr lang="fr-FR" sz="2100" kern="1200" dirty="0" smtClean="0"/>
            <a:t> </a:t>
          </a:r>
          <a:r>
            <a:rPr lang="fr-FR" sz="2100" kern="1200" dirty="0" err="1" smtClean="0"/>
            <a:t>conference</a:t>
          </a:r>
          <a:endParaRPr lang="fr-FR" sz="2100" kern="1200" dirty="0" smtClean="0"/>
        </a:p>
        <a:p>
          <a:pPr lvl="0" algn="l" defTabSz="933450">
            <a:lnSpc>
              <a:spcPct val="90000"/>
            </a:lnSpc>
            <a:spcBef>
              <a:spcPct val="0"/>
            </a:spcBef>
            <a:spcAft>
              <a:spcPct val="35000"/>
            </a:spcAft>
          </a:pPr>
          <a:endParaRPr lang="fr-FR" sz="2100" kern="1200" dirty="0"/>
        </a:p>
      </dsp:txBody>
      <dsp:txXfrm>
        <a:off x="4568298" y="1306310"/>
        <a:ext cx="2079088" cy="31030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9E4109F-24D3-4175-BCE3-1D3AF60B1D39}" type="datetimeFigureOut">
              <a:rPr lang="en-US"/>
              <a:pPr>
                <a:defRPr/>
              </a:pPr>
              <a:t>15/11/17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3FC3ABAA-55CE-4F06-ACE2-C72443796A7B}" type="slidenum">
              <a:rPr lang="en-US"/>
              <a:pPr>
                <a:defRPr/>
              </a:pPr>
              <a:t>‹#›</a:t>
            </a:fld>
            <a:endParaRPr lang="en-US"/>
          </a:p>
        </p:txBody>
      </p:sp>
    </p:spTree>
    <p:extLst>
      <p:ext uri="{BB962C8B-B14F-4D97-AF65-F5344CB8AC3E}">
        <p14:creationId xmlns:p14="http://schemas.microsoft.com/office/powerpoint/2010/main" val="101055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FB6BBAB2-6624-4B4B-9E89-D06013C5DA64}" type="datetimeFigureOut">
              <a:rPr lang="en-US"/>
              <a:pPr>
                <a:defRPr/>
              </a:pPr>
              <a:t>15/11/17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4AD91AF6-03E8-4FBD-A9C4-31FC876453F1}" type="slidenum">
              <a:rPr lang="en-US"/>
              <a:pPr>
                <a:defRPr/>
              </a:pPr>
              <a:t>‹#›</a:t>
            </a:fld>
            <a:endParaRPr lang="en-US"/>
          </a:p>
        </p:txBody>
      </p:sp>
    </p:spTree>
    <p:extLst>
      <p:ext uri="{BB962C8B-B14F-4D97-AF65-F5344CB8AC3E}">
        <p14:creationId xmlns:p14="http://schemas.microsoft.com/office/powerpoint/2010/main" val="164043419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enqa.eu/files/ESG_3edition%20(2).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a:t>
            </a:fld>
            <a:endParaRPr lang="en-US"/>
          </a:p>
        </p:txBody>
      </p:sp>
    </p:spTree>
    <p:extLst>
      <p:ext uri="{BB962C8B-B14F-4D97-AF65-F5344CB8AC3E}">
        <p14:creationId xmlns:p14="http://schemas.microsoft.com/office/powerpoint/2010/main" val="353920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2000" i="1" kern="1200" dirty="0" smtClean="0">
                <a:solidFill>
                  <a:schemeClr val="tx1">
                    <a:lumMod val="50000"/>
                    <a:lumOff val="50000"/>
                  </a:schemeClr>
                </a:solidFill>
                <a:effectLst/>
                <a:latin typeface="+mn-lt"/>
                <a:ea typeface="+mn-ea"/>
                <a:cs typeface="+mn-cs"/>
              </a:rPr>
              <a:t>ENQA was established in 2000 as the European Network for Quality Assurance in Higher Education, in response to calls</a:t>
            </a:r>
            <a:r>
              <a:rPr lang="en-GB" sz="2000" i="1" kern="1200" baseline="0" dirty="0" smtClean="0">
                <a:solidFill>
                  <a:schemeClr val="tx1">
                    <a:lumMod val="50000"/>
                    <a:lumOff val="50000"/>
                  </a:schemeClr>
                </a:solidFill>
                <a:effectLst/>
                <a:latin typeface="+mn-lt"/>
                <a:ea typeface="+mn-ea"/>
                <a:cs typeface="+mn-cs"/>
              </a:rPr>
              <a:t> by the Council of the European Union and the 1999 Bologna Declaration, which started the Bologna Process, for increased pan-European cooperation in the QA of HE (</a:t>
            </a:r>
            <a:r>
              <a:rPr lang="en-GB" sz="2000" i="1" kern="1200" dirty="0" smtClean="0">
                <a:solidFill>
                  <a:schemeClr val="tx1">
                    <a:lumMod val="50000"/>
                    <a:lumOff val="50000"/>
                  </a:schemeClr>
                </a:solidFill>
                <a:effectLst/>
                <a:latin typeface="+mn-lt"/>
                <a:ea typeface="+mn-ea"/>
                <a:cs typeface="+mn-cs"/>
              </a:rPr>
              <a:t>The Finnish Higher Education Evaluation Council (FINHEEC) hosted the Secretariat. )</a:t>
            </a:r>
          </a:p>
          <a:p>
            <a:r>
              <a:rPr lang="en-GB" sz="2000" i="1" kern="1200" dirty="0" smtClean="0">
                <a:solidFill>
                  <a:schemeClr val="tx1">
                    <a:lumMod val="50000"/>
                    <a:lumOff val="50000"/>
                  </a:schemeClr>
                </a:solidFill>
                <a:effectLst/>
                <a:latin typeface="+mn-lt"/>
                <a:ea typeface="+mn-ea"/>
                <a:cs typeface="+mn-cs"/>
              </a:rPr>
              <a:t> </a:t>
            </a:r>
            <a:r>
              <a:rPr lang="en-GB" sz="2000" i="1" kern="1200" dirty="0" smtClean="0">
                <a:solidFill>
                  <a:schemeClr val="tx1">
                    <a:lumMod val="50000"/>
                    <a:lumOff val="50000"/>
                  </a:schemeClr>
                </a:solidFill>
                <a:effectLst/>
                <a:latin typeface="+mn-lt"/>
                <a:ea typeface="+mn-ea"/>
                <a:cs typeface="+mn-cs"/>
              </a:rPr>
              <a:t>   At </a:t>
            </a:r>
            <a:r>
              <a:rPr lang="en-GB" sz="2000" i="1" kern="1200" dirty="0" smtClean="0">
                <a:solidFill>
                  <a:schemeClr val="tx1">
                    <a:lumMod val="50000"/>
                    <a:lumOff val="50000"/>
                  </a:schemeClr>
                </a:solidFill>
                <a:effectLst/>
                <a:latin typeface="+mn-lt"/>
                <a:ea typeface="+mn-ea"/>
                <a:cs typeface="+mn-cs"/>
              </a:rPr>
              <a:t>the time ENQA’s activities were to a large extent directed at promoting exchange of information and good practice through newsletters, its website, series of training workshops and </a:t>
            </a:r>
            <a:endParaRPr lang="en-GB" sz="2000" i="1" kern="1200" dirty="0" smtClean="0">
              <a:solidFill>
                <a:schemeClr val="tx1">
                  <a:lumMod val="50000"/>
                  <a:lumOff val="50000"/>
                </a:schemeClr>
              </a:solidFill>
              <a:effectLst/>
              <a:latin typeface="+mn-lt"/>
              <a:ea typeface="+mn-ea"/>
              <a:cs typeface="+mn-cs"/>
            </a:endParaRPr>
          </a:p>
          <a:p>
            <a:r>
              <a:rPr lang="en-GB" sz="2000" i="1" kern="1200" dirty="0" smtClean="0">
                <a:solidFill>
                  <a:schemeClr val="tx1">
                    <a:lumMod val="50000"/>
                    <a:lumOff val="50000"/>
                  </a:schemeClr>
                </a:solidFill>
                <a:effectLst/>
                <a:latin typeface="+mn-lt"/>
                <a:ea typeface="+mn-ea"/>
                <a:cs typeface="+mn-cs"/>
              </a:rPr>
              <a:t>    conferences</a:t>
            </a:r>
            <a:r>
              <a:rPr lang="en-GB" sz="2000" i="1" kern="1200" dirty="0" smtClean="0">
                <a:solidFill>
                  <a:schemeClr val="tx1">
                    <a:lumMod val="50000"/>
                    <a:lumOff val="50000"/>
                  </a:schemeClr>
                </a:solidFill>
                <a:effectLst/>
                <a:latin typeface="+mn-lt"/>
                <a:ea typeface="+mn-ea"/>
                <a:cs typeface="+mn-cs"/>
              </a:rPr>
              <a:t>, and the sponsorship and publication of thematic research. However it immediately started</a:t>
            </a:r>
            <a:r>
              <a:rPr lang="en-GB" sz="2000" i="1" kern="1200" baseline="0" dirty="0" smtClean="0">
                <a:solidFill>
                  <a:schemeClr val="tx1">
                    <a:lumMod val="50000"/>
                    <a:lumOff val="50000"/>
                  </a:schemeClr>
                </a:solidFill>
                <a:effectLst/>
                <a:latin typeface="+mn-lt"/>
                <a:ea typeface="+mn-ea"/>
                <a:cs typeface="+mn-cs"/>
              </a:rPr>
              <a:t> </a:t>
            </a:r>
            <a:r>
              <a:rPr lang="en-GB" sz="2000" i="1" kern="1200" dirty="0" smtClean="0">
                <a:solidFill>
                  <a:schemeClr val="tx1">
                    <a:lumMod val="50000"/>
                    <a:lumOff val="50000"/>
                  </a:schemeClr>
                </a:solidFill>
                <a:effectLst/>
                <a:latin typeface="+mn-lt"/>
                <a:ea typeface="+mn-ea"/>
                <a:cs typeface="+mn-cs"/>
              </a:rPr>
              <a:t>to play an active and more political role in moving forward the Bologna goals on quality </a:t>
            </a:r>
            <a:endParaRPr lang="en-GB" sz="2000" i="1" kern="1200" dirty="0" smtClean="0">
              <a:solidFill>
                <a:schemeClr val="tx1">
                  <a:lumMod val="50000"/>
                  <a:lumOff val="50000"/>
                </a:schemeClr>
              </a:solidFill>
              <a:effectLst/>
              <a:latin typeface="+mn-lt"/>
              <a:ea typeface="+mn-ea"/>
              <a:cs typeface="+mn-cs"/>
            </a:endParaRPr>
          </a:p>
          <a:p>
            <a:r>
              <a:rPr lang="en-GB" sz="2000" i="1" kern="1200" dirty="0" smtClean="0">
                <a:solidFill>
                  <a:schemeClr val="tx1">
                    <a:lumMod val="50000"/>
                    <a:lumOff val="50000"/>
                  </a:schemeClr>
                </a:solidFill>
                <a:effectLst/>
                <a:latin typeface="+mn-lt"/>
                <a:ea typeface="+mn-ea"/>
                <a:cs typeface="+mn-cs"/>
              </a:rPr>
              <a:t>    assurance</a:t>
            </a:r>
            <a:r>
              <a:rPr lang="en-GB" sz="2000" i="1" kern="1200" dirty="0" smtClean="0">
                <a:solidFill>
                  <a:schemeClr val="tx1">
                    <a:lumMod val="50000"/>
                    <a:lumOff val="50000"/>
                  </a:schemeClr>
                </a:solidFill>
                <a:effectLst/>
                <a:latin typeface="+mn-lt"/>
                <a:ea typeface="+mn-ea"/>
                <a:cs typeface="+mn-cs"/>
              </a:rPr>
              <a:t>. </a:t>
            </a:r>
          </a:p>
          <a:p>
            <a:pPr marL="171450" indent="-171450">
              <a:buFont typeface="Arial" panose="020B0604020202020204" pitchFamily="34" charset="0"/>
              <a:buChar char="•"/>
            </a:pPr>
            <a:endParaRPr lang="en-GB" sz="2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2000" kern="1200" dirty="0" smtClean="0">
                <a:solidFill>
                  <a:schemeClr val="tx1"/>
                </a:solidFill>
                <a:effectLst/>
                <a:latin typeface="+mn-lt"/>
                <a:ea typeface="+mn-ea"/>
                <a:cs typeface="+mn-cs"/>
              </a:rPr>
              <a:t>Indeed the history of ENQA is strictly intertwined with that of the Bologna Process. One of the key events</a:t>
            </a:r>
            <a:r>
              <a:rPr lang="en-GB" sz="2000" kern="1200" baseline="0" dirty="0" smtClean="0">
                <a:solidFill>
                  <a:schemeClr val="tx1"/>
                </a:solidFill>
                <a:effectLst/>
                <a:latin typeface="+mn-lt"/>
                <a:ea typeface="+mn-ea"/>
                <a:cs typeface="+mn-cs"/>
              </a:rPr>
              <a:t> influencing the development of ENQA and European QA, is represented by the</a:t>
            </a:r>
            <a:r>
              <a:rPr lang="en-GB" sz="2000" kern="1200" baseline="0" dirty="0" smtClean="0">
                <a:solidFill>
                  <a:srgbClr val="FFFF00"/>
                </a:solidFill>
                <a:effectLst/>
                <a:latin typeface="+mn-lt"/>
                <a:ea typeface="+mn-ea"/>
                <a:cs typeface="+mn-cs"/>
              </a:rPr>
              <a:t> 2003 Bologna Conference in Berlin</a:t>
            </a:r>
            <a:r>
              <a:rPr lang="en-GB" sz="2000" kern="1200" baseline="0" dirty="0" smtClean="0">
                <a:solidFill>
                  <a:schemeClr val="tx1"/>
                </a:solidFill>
                <a:effectLst/>
                <a:latin typeface="+mn-lt"/>
                <a:ea typeface="+mn-ea"/>
                <a:cs typeface="+mn-cs"/>
              </a:rPr>
              <a:t> </a:t>
            </a:r>
            <a:r>
              <a:rPr lang="en-GB" sz="2000" kern="1200" dirty="0" smtClean="0">
                <a:solidFill>
                  <a:schemeClr val="tx1"/>
                </a:solidFill>
                <a:effectLst/>
                <a:latin typeface="+mn-lt"/>
                <a:ea typeface="+mn-ea"/>
                <a:cs typeface="+mn-cs"/>
              </a:rPr>
              <a:t>where the Ministers, in their final communique called upon ENQA, </a:t>
            </a:r>
            <a:r>
              <a:rPr lang="en-GB" sz="2000" i="0" kern="1200" dirty="0" smtClean="0">
                <a:solidFill>
                  <a:schemeClr val="tx1"/>
                </a:solidFill>
                <a:effectLst/>
                <a:latin typeface="+mn-lt"/>
                <a:ea typeface="+mn-ea"/>
                <a:cs typeface="+mn-cs"/>
              </a:rPr>
              <a:t>in co-operation with the EUA, EURASHE and ESU, </a:t>
            </a:r>
            <a:r>
              <a:rPr lang="en-GB" sz="2000" i="1" kern="1200" dirty="0" smtClean="0">
                <a:solidFill>
                  <a:schemeClr val="tx1"/>
                </a:solidFill>
                <a:effectLst/>
                <a:latin typeface="+mn-lt"/>
                <a:ea typeface="+mn-ea"/>
                <a:cs typeface="+mn-cs"/>
              </a:rPr>
              <a:t>‘to develop an agreed set of standards, procedures and</a:t>
            </a:r>
            <a:r>
              <a:rPr lang="en-GB" sz="2000" kern="1200" dirty="0" smtClean="0">
                <a:solidFill>
                  <a:schemeClr val="tx1"/>
                </a:solidFill>
                <a:effectLst/>
                <a:latin typeface="+mn-lt"/>
                <a:ea typeface="+mn-ea"/>
                <a:cs typeface="+mn-cs"/>
              </a:rPr>
              <a:t> </a:t>
            </a:r>
            <a:r>
              <a:rPr lang="en-GB" sz="2000" i="1" kern="1200" dirty="0" smtClean="0">
                <a:solidFill>
                  <a:schemeClr val="tx1"/>
                </a:solidFill>
                <a:effectLst/>
                <a:latin typeface="+mn-lt"/>
                <a:ea typeface="+mn-ea"/>
                <a:cs typeface="+mn-cs"/>
              </a:rPr>
              <a:t>guidelines on quality assurance, and to explore ways of</a:t>
            </a:r>
            <a:r>
              <a:rPr lang="en-GB" sz="2000" kern="1200" dirty="0" smtClean="0">
                <a:solidFill>
                  <a:schemeClr val="tx1"/>
                </a:solidFill>
                <a:effectLst/>
                <a:latin typeface="+mn-lt"/>
                <a:ea typeface="+mn-ea"/>
                <a:cs typeface="+mn-cs"/>
              </a:rPr>
              <a:t> </a:t>
            </a:r>
            <a:r>
              <a:rPr lang="en-GB" sz="2000" i="1" kern="1200" dirty="0" smtClean="0">
                <a:solidFill>
                  <a:schemeClr val="tx1"/>
                </a:solidFill>
                <a:effectLst/>
                <a:latin typeface="+mn-lt"/>
                <a:ea typeface="+mn-ea"/>
                <a:cs typeface="+mn-cs"/>
              </a:rPr>
              <a:t>ensuring an adequate peer review system for quality</a:t>
            </a:r>
            <a:r>
              <a:rPr lang="en-GB" sz="2000" kern="1200" dirty="0" smtClean="0">
                <a:solidFill>
                  <a:schemeClr val="tx1"/>
                </a:solidFill>
                <a:effectLst/>
                <a:latin typeface="+mn-lt"/>
                <a:ea typeface="+mn-ea"/>
                <a:cs typeface="+mn-cs"/>
              </a:rPr>
              <a:t> </a:t>
            </a:r>
            <a:r>
              <a:rPr lang="en-GB" sz="2000" i="1" kern="1200" dirty="0" smtClean="0">
                <a:solidFill>
                  <a:schemeClr val="tx1"/>
                </a:solidFill>
                <a:effectLst/>
                <a:latin typeface="+mn-lt"/>
                <a:ea typeface="+mn-ea"/>
                <a:cs typeface="+mn-cs"/>
              </a:rPr>
              <a:t>assurance and/or accreditation agencies or bodies.’</a:t>
            </a:r>
            <a:r>
              <a:rPr lang="en-GB" sz="20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GB" sz="20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2000" i="0" kern="1200" dirty="0" smtClean="0">
                <a:solidFill>
                  <a:schemeClr val="tx1"/>
                </a:solidFill>
                <a:effectLst/>
                <a:latin typeface="+mn-lt"/>
                <a:ea typeface="+mn-ea"/>
                <a:cs typeface="+mn-cs"/>
              </a:rPr>
              <a:t>By then ENQA, EUA , EUASHE and ESU had formed an informal group of stakeholders with an interest in the quality of teaching and learning in HE, known as the E4- and cooperation with these and others stakeholders characterise to these days the work of ENQA </a:t>
            </a:r>
            <a:r>
              <a:rPr lang="en-GB" sz="2000" kern="1200" dirty="0" smtClean="0">
                <a:solidFill>
                  <a:schemeClr val="tx1"/>
                </a:solidFill>
                <a:effectLst/>
                <a:latin typeface="+mn-lt"/>
                <a:ea typeface="+mn-ea"/>
                <a:cs typeface="+mn-cs"/>
              </a:rPr>
              <a:t>{NOTE: EURASHE</a:t>
            </a:r>
            <a:r>
              <a:rPr lang="en-GB" sz="2000" kern="1200" baseline="0" dirty="0" smtClean="0">
                <a:solidFill>
                  <a:schemeClr val="tx1"/>
                </a:solidFill>
                <a:effectLst/>
                <a:latin typeface="+mn-lt"/>
                <a:ea typeface="+mn-ea"/>
                <a:cs typeface="+mn-cs"/>
              </a:rPr>
              <a:t> stands for</a:t>
            </a:r>
            <a:r>
              <a:rPr lang="en-GB" sz="2000" kern="1200" dirty="0" smtClean="0">
                <a:solidFill>
                  <a:schemeClr val="tx1"/>
                </a:solidFill>
                <a:effectLst/>
                <a:latin typeface="+mn-lt"/>
                <a:ea typeface="+mn-ea"/>
                <a:cs typeface="+mn-cs"/>
              </a:rPr>
              <a:t> ‘the European Association of Institutions in Higher Education’,</a:t>
            </a:r>
            <a:r>
              <a:rPr lang="en-GB" sz="2000" kern="1200" baseline="0" dirty="0" smtClean="0">
                <a:solidFill>
                  <a:schemeClr val="tx1"/>
                </a:solidFill>
                <a:effectLst/>
                <a:latin typeface="+mn-lt"/>
                <a:ea typeface="+mn-ea"/>
                <a:cs typeface="+mn-cs"/>
              </a:rPr>
              <a:t> these are institutions </a:t>
            </a:r>
            <a:r>
              <a:rPr lang="en-GB" sz="2000" kern="1200" dirty="0" smtClean="0">
                <a:solidFill>
                  <a:schemeClr val="tx1"/>
                </a:solidFill>
                <a:effectLst/>
                <a:latin typeface="+mn-lt"/>
                <a:ea typeface="+mn-ea"/>
                <a:cs typeface="+mn-cs"/>
              </a:rPr>
              <a:t>that offer professionally-orientated programmes}</a:t>
            </a:r>
          </a:p>
          <a:p>
            <a:pPr marL="0" indent="0">
              <a:buFont typeface="Arial" panose="020B0604020202020204" pitchFamily="34" charset="0"/>
              <a:buNone/>
            </a:pPr>
            <a:endParaRPr lang="en-GB" sz="2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2000" kern="1200" dirty="0" smtClean="0">
                <a:solidFill>
                  <a:schemeClr val="tx1"/>
                </a:solidFill>
                <a:effectLst/>
                <a:latin typeface="+mn-lt"/>
                <a:ea typeface="+mn-ea"/>
                <a:cs typeface="+mn-cs"/>
              </a:rPr>
              <a:t>Following the </a:t>
            </a:r>
            <a:r>
              <a:rPr lang="en-GB" sz="2000" kern="1200" dirty="0" smtClean="0">
                <a:solidFill>
                  <a:schemeClr val="tx1"/>
                </a:solidFill>
                <a:effectLst/>
                <a:latin typeface="+mn-lt"/>
                <a:ea typeface="+mn-ea"/>
                <a:cs typeface="+mn-cs"/>
              </a:rPr>
              <a:t>Berlin conference, the</a:t>
            </a:r>
            <a:r>
              <a:rPr lang="en-GB" sz="2000" kern="1200" baseline="0" dirty="0" smtClean="0">
                <a:solidFill>
                  <a:schemeClr val="tx1"/>
                </a:solidFill>
                <a:effectLst/>
                <a:latin typeface="+mn-lt"/>
                <a:ea typeface="+mn-ea"/>
                <a:cs typeface="+mn-cs"/>
              </a:rPr>
              <a:t> ministers </a:t>
            </a:r>
            <a:r>
              <a:rPr lang="en-GB" sz="2000" kern="1200" dirty="0" smtClean="0">
                <a:solidFill>
                  <a:schemeClr val="tx1"/>
                </a:solidFill>
                <a:effectLst/>
                <a:latin typeface="+mn-lt"/>
                <a:ea typeface="+mn-ea"/>
                <a:cs typeface="+mn-cs"/>
              </a:rPr>
              <a:t>mandate the </a:t>
            </a:r>
            <a:r>
              <a:rPr lang="en-GB" sz="2000" kern="1200" dirty="0" smtClean="0">
                <a:solidFill>
                  <a:schemeClr val="tx1"/>
                </a:solidFill>
                <a:effectLst/>
                <a:latin typeface="+mn-lt"/>
                <a:ea typeface="+mn-ea"/>
                <a:cs typeface="+mn-cs"/>
              </a:rPr>
              <a:t>E4 group, </a:t>
            </a:r>
            <a:r>
              <a:rPr lang="en-GB" sz="2000" kern="1200" dirty="0" smtClean="0">
                <a:solidFill>
                  <a:schemeClr val="tx1"/>
                </a:solidFill>
                <a:effectLst/>
                <a:latin typeface="+mn-lt"/>
                <a:ea typeface="+mn-ea"/>
                <a:cs typeface="+mn-cs"/>
              </a:rPr>
              <a:t>under the leadership of ENQA, </a:t>
            </a:r>
            <a:r>
              <a:rPr lang="en-GB" sz="2000" kern="1200" dirty="0" smtClean="0">
                <a:solidFill>
                  <a:schemeClr val="tx1"/>
                </a:solidFill>
                <a:effectLst/>
                <a:latin typeface="+mn-lt"/>
                <a:ea typeface="+mn-ea"/>
                <a:cs typeface="+mn-cs"/>
              </a:rPr>
              <a:t>to develop </a:t>
            </a:r>
            <a:r>
              <a:rPr lang="en-GB" sz="2000" kern="1200" dirty="0" smtClean="0">
                <a:solidFill>
                  <a:schemeClr val="tx1"/>
                </a:solidFill>
                <a:effectLst/>
                <a:latin typeface="+mn-lt"/>
                <a:ea typeface="+mn-ea"/>
                <a:cs typeface="+mn-cs"/>
              </a:rPr>
              <a:t>the “</a:t>
            </a:r>
            <a:r>
              <a:rPr lang="en-GB" sz="2000" i="1" u="sng" kern="1200" dirty="0" smtClean="0">
                <a:solidFill>
                  <a:schemeClr val="tx1"/>
                </a:solidFill>
                <a:effectLst/>
                <a:latin typeface="+mn-lt"/>
                <a:ea typeface="+mn-ea"/>
                <a:cs typeface="+mn-cs"/>
                <a:hlinkClick r:id="rId3"/>
              </a:rPr>
              <a:t>Standards and Guidelines for Quality Assurance in the EHEA</a:t>
            </a:r>
            <a:r>
              <a:rPr lang="en-GB" sz="2000" kern="1200" dirty="0" smtClean="0">
                <a:solidFill>
                  <a:schemeClr val="tx1"/>
                </a:solidFill>
                <a:effectLst/>
                <a:latin typeface="+mn-lt"/>
                <a:ea typeface="+mn-ea"/>
                <a:cs typeface="+mn-cs"/>
              </a:rPr>
              <a:t>” (ESG), which were presented to and adopted by the ministers at the 2005 Bergen Conference, </a:t>
            </a:r>
          </a:p>
          <a:p>
            <a:pPr marL="0" indent="0">
              <a:buFont typeface="Arial" panose="020B0604020202020204" pitchFamily="34" charset="0"/>
              <a:buNone/>
            </a:pPr>
            <a:endParaRPr lang="en-GB" sz="2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2000" kern="1200" dirty="0" smtClean="0">
                <a:solidFill>
                  <a:schemeClr val="tx1"/>
                </a:solidFill>
                <a:effectLst/>
                <a:latin typeface="+mn-lt"/>
                <a:ea typeface="+mn-ea"/>
                <a:cs typeface="+mn-cs"/>
              </a:rPr>
              <a:t>The Education Ministers in Bergen also welcomed another proposal submitted by the E4 group, that of establishing a ‘European register of quality assurance agencies’,</a:t>
            </a:r>
            <a:r>
              <a:rPr lang="en-GB" sz="2000" kern="1200" baseline="0" dirty="0" smtClean="0">
                <a:solidFill>
                  <a:schemeClr val="tx1"/>
                </a:solidFill>
                <a:effectLst/>
                <a:latin typeface="+mn-lt"/>
                <a:ea typeface="+mn-ea"/>
                <a:cs typeface="+mn-cs"/>
              </a:rPr>
              <a:t> </a:t>
            </a:r>
            <a:r>
              <a:rPr lang="en-GB" sz="2000" kern="1200" dirty="0" smtClean="0">
                <a:solidFill>
                  <a:schemeClr val="tx1"/>
                </a:solidFill>
                <a:effectLst/>
                <a:latin typeface="+mn-lt"/>
                <a:ea typeface="+mn-ea"/>
                <a:cs typeface="+mn-cs"/>
              </a:rPr>
              <a:t>asking</a:t>
            </a:r>
            <a:r>
              <a:rPr lang="en-GB" sz="2000" kern="1200" baseline="0" dirty="0" smtClean="0">
                <a:solidFill>
                  <a:schemeClr val="tx1"/>
                </a:solidFill>
                <a:effectLst/>
                <a:latin typeface="+mn-lt"/>
                <a:ea typeface="+mn-ea"/>
                <a:cs typeface="+mn-cs"/>
              </a:rPr>
              <a:t> </a:t>
            </a:r>
            <a:r>
              <a:rPr lang="en-GB" sz="2000" kern="1200" dirty="0" smtClean="0">
                <a:solidFill>
                  <a:schemeClr val="tx1"/>
                </a:solidFill>
                <a:effectLst/>
                <a:latin typeface="+mn-lt"/>
                <a:ea typeface="+mn-ea"/>
                <a:cs typeface="+mn-cs"/>
              </a:rPr>
              <a:t>ENQA to develop, working with its E4 partners, the practicalities of its implementation</a:t>
            </a:r>
          </a:p>
          <a:p>
            <a:pPr marL="0" indent="0">
              <a:buFont typeface="Arial" panose="020B0604020202020204" pitchFamily="34" charset="0"/>
              <a:buNone/>
            </a:pPr>
            <a:endParaRPr lang="en-GB" sz="2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2000" kern="1200" dirty="0" smtClean="0">
                <a:solidFill>
                  <a:schemeClr val="tx1"/>
                </a:solidFill>
                <a:effectLst/>
                <a:latin typeface="+mn-lt"/>
                <a:ea typeface="+mn-ea"/>
                <a:cs typeface="+mn-cs"/>
              </a:rPr>
              <a:t>Significantly, at the 2005 Bologna</a:t>
            </a:r>
            <a:r>
              <a:rPr lang="en-GB" sz="2000" kern="1200" baseline="0" dirty="0" smtClean="0">
                <a:solidFill>
                  <a:schemeClr val="tx1"/>
                </a:solidFill>
                <a:effectLst/>
                <a:latin typeface="+mn-lt"/>
                <a:ea typeface="+mn-ea"/>
                <a:cs typeface="+mn-cs"/>
              </a:rPr>
              <a:t> </a:t>
            </a:r>
            <a:r>
              <a:rPr lang="en-GB" sz="2000" kern="1200" dirty="0" smtClean="0">
                <a:solidFill>
                  <a:schemeClr val="tx1"/>
                </a:solidFill>
                <a:effectLst/>
                <a:latin typeface="+mn-lt"/>
                <a:ea typeface="+mn-ea"/>
                <a:cs typeface="+mn-cs"/>
              </a:rPr>
              <a:t>conference  ENQA was also accepted as a consultative member of the Bologna Follow-Up Group, the key follow-up structure overseeing the Bologna Process between the ministerial meetings. Thus formalising and strengthening</a:t>
            </a:r>
            <a:r>
              <a:rPr lang="en-GB" sz="2000" kern="1200" baseline="0" dirty="0" smtClean="0">
                <a:solidFill>
                  <a:schemeClr val="tx1"/>
                </a:solidFill>
                <a:effectLst/>
                <a:latin typeface="+mn-lt"/>
                <a:ea typeface="+mn-ea"/>
                <a:cs typeface="+mn-cs"/>
              </a:rPr>
              <a:t> </a:t>
            </a:r>
            <a:r>
              <a:rPr lang="en-GB" sz="2000" kern="1200" dirty="0" smtClean="0">
                <a:solidFill>
                  <a:schemeClr val="tx1"/>
                </a:solidFill>
                <a:effectLst/>
                <a:latin typeface="+mn-lt"/>
                <a:ea typeface="+mn-ea"/>
                <a:cs typeface="+mn-cs"/>
              </a:rPr>
              <a:t>ENQA’s role in the political decision-making process in European Quality Assurance</a:t>
            </a:r>
          </a:p>
          <a:p>
            <a:pPr marL="0" indent="0">
              <a:buFont typeface="Arial" panose="020B0604020202020204" pitchFamily="34" charset="0"/>
              <a:buNone/>
            </a:pPr>
            <a:endParaRPr lang="en-GB" sz="2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000" kern="1200" dirty="0" smtClean="0">
                <a:solidFill>
                  <a:schemeClr val="tx1"/>
                </a:solidFill>
                <a:effectLst/>
                <a:latin typeface="+mn-lt"/>
                <a:ea typeface="+mn-ea"/>
                <a:cs typeface="+mn-cs"/>
              </a:rPr>
              <a:t>In the meantime in 2004 the Network had been transformed into an association, under the new name the European Association for Quality Assurance in Higher Education (ENQA), precisely to give itself a more formal structure to better organise internal decision making, and better perform its acquired role as a voice of European quality assurance agencies. </a:t>
            </a:r>
          </a:p>
          <a:p>
            <a:pPr marL="0" indent="0">
              <a:buFont typeface="Arial" panose="020B0604020202020204" pitchFamily="34" charset="0"/>
              <a:buNone/>
            </a:pPr>
            <a:endParaRPr lang="en-GB"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2000" kern="1200" dirty="0" smtClean="0">
                <a:solidFill>
                  <a:schemeClr val="tx1"/>
                </a:solidFill>
                <a:effectLst/>
                <a:latin typeface="+mn-lt"/>
                <a:ea typeface="+mn-ea"/>
                <a:cs typeface="+mn-cs"/>
              </a:rPr>
              <a:t>After the Bergen Ministerial conference, ENQA worked hard to introduce the ESG and to develop the EQAR, which was eventually established as an independent organisation in 2008, after the operational model proposed by the E4 was endorsed by the Ministers at the Bologna summit in London 2007.</a:t>
            </a:r>
            <a:r>
              <a:rPr lang="en-GB" sz="20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GB" sz="20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2000" kern="1200" baseline="0" dirty="0" smtClean="0">
                <a:solidFill>
                  <a:schemeClr val="tx1"/>
                </a:solidFill>
                <a:effectLst/>
                <a:latin typeface="+mn-lt"/>
                <a:ea typeface="+mn-ea"/>
                <a:cs typeface="+mn-cs"/>
              </a:rPr>
              <a:t>What the Ministers committed to in endorsing the EQAR was in effect to open up </a:t>
            </a:r>
            <a:r>
              <a:rPr lang="en-GB" sz="2000" kern="1200" dirty="0" smtClean="0">
                <a:solidFill>
                  <a:schemeClr val="tx1"/>
                </a:solidFill>
                <a:effectLst/>
                <a:latin typeface="+mn-lt"/>
                <a:ea typeface="ＭＳ Ｐゴシック" pitchFamily="34" charset="-128"/>
                <a:cs typeface="+mn-cs"/>
              </a:rPr>
              <a:t>the national higher education systems to the services of non-national quality assurance agencies, therefore facilitating</a:t>
            </a:r>
            <a:r>
              <a:rPr lang="en-GB" sz="2000" kern="1200" baseline="0" dirty="0" smtClean="0">
                <a:solidFill>
                  <a:schemeClr val="tx1"/>
                </a:solidFill>
                <a:effectLst/>
                <a:latin typeface="+mn-lt"/>
                <a:ea typeface="ＭＳ Ｐゴシック" pitchFamily="34" charset="-128"/>
                <a:cs typeface="+mn-cs"/>
              </a:rPr>
              <a:t> the development of an external QA market in the EHEA. EQAR </a:t>
            </a:r>
            <a:r>
              <a:rPr lang="en-GB" sz="2000" kern="1200" dirty="0" smtClean="0">
                <a:solidFill>
                  <a:schemeClr val="tx1"/>
                </a:solidFill>
                <a:effectLst/>
                <a:latin typeface="+mn-lt"/>
                <a:ea typeface="ＭＳ Ｐゴシック" pitchFamily="34" charset="-128"/>
                <a:cs typeface="+mn-cs"/>
              </a:rPr>
              <a:t>can be considered as the institutional component of such as quality assurance market in the EHEA. </a:t>
            </a:r>
          </a:p>
          <a:p>
            <a:pPr marL="0" indent="0">
              <a:buFont typeface="Arial" panose="020B0604020202020204" pitchFamily="34" charset="0"/>
              <a:buNone/>
            </a:pPr>
            <a:endParaRPr lang="en-GB" sz="2000" kern="1200" dirty="0" smtClean="0">
              <a:solidFill>
                <a:schemeClr val="tx1"/>
              </a:solidFill>
              <a:effectLst/>
              <a:latin typeface="+mn-lt"/>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fld id="{60157E0A-A4D9-C447-A9A7-105C0447801A}" type="slidenum">
              <a:rPr lang="en-US" smtClean="0"/>
              <a:t>2</a:t>
            </a:fld>
            <a:endParaRPr lang="en-US"/>
          </a:p>
        </p:txBody>
      </p:sp>
    </p:spTree>
    <p:extLst>
      <p:ext uri="{BB962C8B-B14F-4D97-AF65-F5344CB8AC3E}">
        <p14:creationId xmlns:p14="http://schemas.microsoft.com/office/powerpoint/2010/main" val="171553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dirty="0" smtClean="0"/>
              <a:t>In 2010 </a:t>
            </a:r>
            <a:r>
              <a:rPr lang="fr-FR" sz="1200" kern="1200" dirty="0" smtClean="0">
                <a:solidFill>
                  <a:schemeClr val="tx1"/>
                </a:solidFill>
                <a:effectLst/>
                <a:latin typeface="+mn-lt"/>
                <a:ea typeface="ＭＳ Ｐゴシック" pitchFamily="34" charset="-128"/>
                <a:cs typeface="+mn-cs"/>
              </a:rPr>
              <a:t>the E4 Group, </a:t>
            </a:r>
            <a:r>
              <a:rPr lang="fr-FR" sz="1200" kern="1200" dirty="0" err="1" smtClean="0">
                <a:solidFill>
                  <a:schemeClr val="tx1"/>
                </a:solidFill>
                <a:effectLst/>
                <a:latin typeface="+mn-lt"/>
                <a:ea typeface="ＭＳ Ｐゴシック" pitchFamily="34" charset="-128"/>
                <a:cs typeface="+mn-cs"/>
              </a:rPr>
              <a:t>launched</a:t>
            </a:r>
            <a:r>
              <a:rPr lang="fr-FR" sz="1200" kern="1200" dirty="0" smtClean="0">
                <a:solidFill>
                  <a:schemeClr val="tx1"/>
                </a:solidFill>
                <a:effectLst/>
                <a:latin typeface="+mn-lt"/>
                <a:ea typeface="ＭＳ Ｐゴシック" pitchFamily="34" charset="-128"/>
                <a:cs typeface="+mn-cs"/>
              </a:rPr>
              <a:t> </a:t>
            </a:r>
            <a:r>
              <a:rPr lang="fr-FR" sz="1200" kern="1200" dirty="0" smtClean="0">
                <a:solidFill>
                  <a:schemeClr val="tx1"/>
                </a:solidFill>
                <a:effectLst/>
                <a:latin typeface="+mn-lt"/>
                <a:ea typeface="ＭＳ Ｐゴシック" pitchFamily="34" charset="-128"/>
                <a:cs typeface="+mn-cs"/>
              </a:rPr>
              <a:t>the “</a:t>
            </a:r>
            <a:r>
              <a:rPr lang="fr-FR" sz="1200" kern="1200" dirty="0" err="1" smtClean="0">
                <a:solidFill>
                  <a:schemeClr val="tx1"/>
                </a:solidFill>
                <a:effectLst/>
                <a:latin typeface="+mn-lt"/>
                <a:ea typeface="ＭＳ Ｐゴシック" pitchFamily="34" charset="-128"/>
                <a:cs typeface="+mn-cs"/>
              </a:rPr>
              <a:t>Mapping</a:t>
            </a:r>
            <a:r>
              <a:rPr lang="fr-FR" sz="1200" kern="1200" dirty="0" smtClean="0">
                <a:solidFill>
                  <a:schemeClr val="tx1"/>
                </a:solidFill>
                <a:effectLst/>
                <a:latin typeface="+mn-lt"/>
                <a:ea typeface="ＭＳ Ｐゴシック" pitchFamily="34" charset="-128"/>
                <a:cs typeface="+mn-cs"/>
              </a:rPr>
              <a:t> the </a:t>
            </a:r>
            <a:r>
              <a:rPr lang="fr-FR" sz="1200" kern="1200" dirty="0" err="1" smtClean="0">
                <a:solidFill>
                  <a:schemeClr val="tx1"/>
                </a:solidFill>
                <a:effectLst/>
                <a:latin typeface="+mn-lt"/>
                <a:ea typeface="ＭＳ Ｐゴシック" pitchFamily="34" charset="-128"/>
                <a:cs typeface="+mn-cs"/>
              </a:rPr>
              <a:t>Implementation</a:t>
            </a:r>
            <a:r>
              <a:rPr lang="fr-FR" sz="1200" kern="1200" dirty="0" smtClean="0">
                <a:solidFill>
                  <a:schemeClr val="tx1"/>
                </a:solidFill>
                <a:effectLst/>
                <a:latin typeface="+mn-lt"/>
                <a:ea typeface="ＭＳ Ｐゴシック" pitchFamily="34" charset="-128"/>
                <a:cs typeface="+mn-cs"/>
              </a:rPr>
              <a:t> and Application of the Standards and Guidelines for </a:t>
            </a:r>
            <a:r>
              <a:rPr lang="fr-FR" sz="1200" kern="1200" dirty="0" err="1" smtClean="0">
                <a:solidFill>
                  <a:schemeClr val="tx1"/>
                </a:solidFill>
                <a:effectLst/>
                <a:latin typeface="+mn-lt"/>
                <a:ea typeface="ＭＳ Ｐゴシック" pitchFamily="34" charset="-128"/>
                <a:cs typeface="+mn-cs"/>
              </a:rPr>
              <a:t>Quality</a:t>
            </a:r>
            <a:r>
              <a:rPr lang="fr-FR" sz="1200" kern="1200" dirty="0" smtClean="0">
                <a:solidFill>
                  <a:schemeClr val="tx1"/>
                </a:solidFill>
                <a:effectLst/>
                <a:latin typeface="+mn-lt"/>
                <a:ea typeface="ＭＳ Ｐゴシック" pitchFamily="34" charset="-128"/>
                <a:cs typeface="+mn-cs"/>
              </a:rPr>
              <a:t> Assurance in the </a:t>
            </a:r>
            <a:r>
              <a:rPr lang="fr-FR" sz="1200" kern="1200" dirty="0" err="1" smtClean="0">
                <a:solidFill>
                  <a:schemeClr val="tx1"/>
                </a:solidFill>
                <a:effectLst/>
                <a:latin typeface="+mn-lt"/>
                <a:ea typeface="ＭＳ Ｐゴシック" pitchFamily="34" charset="-128"/>
                <a:cs typeface="+mn-cs"/>
              </a:rPr>
              <a:t>European</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Higher</a:t>
            </a:r>
            <a:r>
              <a:rPr lang="fr-FR" sz="1200" kern="1200" dirty="0" smtClean="0">
                <a:solidFill>
                  <a:schemeClr val="tx1"/>
                </a:solidFill>
                <a:effectLst/>
                <a:latin typeface="+mn-lt"/>
                <a:ea typeface="ＭＳ Ｐゴシック" pitchFamily="34" charset="-128"/>
                <a:cs typeface="+mn-cs"/>
              </a:rPr>
              <a:t> Education Area (MAP-ESG)” </a:t>
            </a:r>
            <a:r>
              <a:rPr lang="fr-FR" sz="1200" kern="1200" dirty="0" err="1" smtClean="0">
                <a:solidFill>
                  <a:schemeClr val="tx1"/>
                </a:solidFill>
                <a:effectLst/>
                <a:latin typeface="+mn-lt"/>
                <a:ea typeface="ＭＳ Ｐゴシック" pitchFamily="34" charset="-128"/>
                <a:cs typeface="+mn-cs"/>
              </a:rPr>
              <a:t>project</a:t>
            </a:r>
            <a:r>
              <a:rPr lang="fr-FR" sz="1200" kern="1200" dirty="0" smtClean="0">
                <a:solidFill>
                  <a:schemeClr val="tx1"/>
                </a:solidFill>
                <a:effectLst/>
                <a:latin typeface="+mn-lt"/>
                <a:ea typeface="ＭＳ Ｐゴシック" pitchFamily="34" charset="-128"/>
                <a:cs typeface="+mn-cs"/>
              </a:rPr>
              <a:t> in </a:t>
            </a:r>
            <a:r>
              <a:rPr lang="fr-FR" sz="1200" kern="1200" dirty="0" err="1" smtClean="0">
                <a:solidFill>
                  <a:schemeClr val="tx1"/>
                </a:solidFill>
                <a:effectLst/>
                <a:latin typeface="+mn-lt"/>
                <a:ea typeface="ＭＳ Ｐゴシック" pitchFamily="34" charset="-128"/>
                <a:cs typeface="+mn-cs"/>
              </a:rPr>
              <a:t>order</a:t>
            </a:r>
            <a:r>
              <a:rPr lang="fr-FR" sz="1200" kern="1200" dirty="0" smtClean="0">
                <a:solidFill>
                  <a:schemeClr val="tx1"/>
                </a:solidFill>
                <a:effectLst/>
                <a:latin typeface="+mn-lt"/>
                <a:ea typeface="ＭＳ Ｐゴシック" pitchFamily="34" charset="-128"/>
                <a:cs typeface="+mn-cs"/>
              </a:rPr>
              <a:t> to </a:t>
            </a:r>
            <a:r>
              <a:rPr lang="fr-FR" sz="1200" kern="1200" dirty="0" err="1" smtClean="0">
                <a:solidFill>
                  <a:schemeClr val="tx1"/>
                </a:solidFill>
                <a:effectLst/>
                <a:latin typeface="+mn-lt"/>
                <a:ea typeface="ＭＳ Ｐゴシック" pitchFamily="34" charset="-128"/>
                <a:cs typeface="+mn-cs"/>
              </a:rPr>
              <a:t>gather</a:t>
            </a:r>
            <a:r>
              <a:rPr lang="fr-FR" sz="1200" kern="1200" dirty="0" smtClean="0">
                <a:solidFill>
                  <a:schemeClr val="tx1"/>
                </a:solidFill>
                <a:effectLst/>
                <a:latin typeface="+mn-lt"/>
                <a:ea typeface="ＭＳ Ｐゴシック" pitchFamily="34" charset="-128"/>
                <a:cs typeface="+mn-cs"/>
              </a:rPr>
              <a:t> information on how the ESG </a:t>
            </a:r>
            <a:r>
              <a:rPr lang="fr-FR" sz="1200" kern="1200" dirty="0" err="1" smtClean="0">
                <a:solidFill>
                  <a:schemeClr val="tx1"/>
                </a:solidFill>
                <a:effectLst/>
                <a:latin typeface="+mn-lt"/>
                <a:ea typeface="ＭＳ Ｐゴシック" pitchFamily="34" charset="-128"/>
                <a:cs typeface="+mn-cs"/>
              </a:rPr>
              <a:t>had</a:t>
            </a:r>
            <a:r>
              <a:rPr lang="fr-FR" sz="1200" kern="1200" dirty="0" smtClean="0">
                <a:solidFill>
                  <a:schemeClr val="tx1"/>
                </a:solidFill>
                <a:effectLst/>
                <a:latin typeface="+mn-lt"/>
                <a:ea typeface="ＭＳ Ｐゴシック" pitchFamily="34" charset="-128"/>
                <a:cs typeface="+mn-cs"/>
              </a:rPr>
              <a:t> been </a:t>
            </a:r>
            <a:r>
              <a:rPr lang="fr-FR" sz="1200" kern="1200" dirty="0" err="1" smtClean="0">
                <a:solidFill>
                  <a:schemeClr val="tx1"/>
                </a:solidFill>
                <a:effectLst/>
                <a:latin typeface="+mn-lt"/>
                <a:ea typeface="ＭＳ Ｐゴシック" pitchFamily="34" charset="-128"/>
                <a:cs typeface="+mn-cs"/>
              </a:rPr>
              <a:t>implemented</a:t>
            </a:r>
            <a:r>
              <a:rPr lang="fr-FR" sz="1200" kern="1200" dirty="0" smtClean="0">
                <a:solidFill>
                  <a:schemeClr val="tx1"/>
                </a:solidFill>
                <a:effectLst/>
                <a:latin typeface="+mn-lt"/>
                <a:ea typeface="ＭＳ Ｐゴシック" pitchFamily="34" charset="-128"/>
                <a:cs typeface="+mn-cs"/>
              </a:rPr>
              <a:t> and </a:t>
            </a:r>
            <a:r>
              <a:rPr lang="fr-FR" sz="1200" kern="1200" dirty="0" err="1" smtClean="0">
                <a:solidFill>
                  <a:schemeClr val="tx1"/>
                </a:solidFill>
                <a:effectLst/>
                <a:latin typeface="+mn-lt"/>
                <a:ea typeface="ＭＳ Ｐゴシック" pitchFamily="34" charset="-128"/>
                <a:cs typeface="+mn-cs"/>
              </a:rPr>
              <a:t>applied</a:t>
            </a:r>
            <a:r>
              <a:rPr lang="fr-FR" sz="1200" kern="1200" dirty="0" smtClean="0">
                <a:solidFill>
                  <a:schemeClr val="tx1"/>
                </a:solidFill>
                <a:effectLst/>
                <a:latin typeface="+mn-lt"/>
                <a:ea typeface="ＭＳ Ｐゴシック" pitchFamily="34" charset="-128"/>
                <a:cs typeface="+mn-cs"/>
              </a:rPr>
              <a:t> in the 47 </a:t>
            </a:r>
            <a:r>
              <a:rPr lang="fr-FR" sz="1200" kern="1200" dirty="0" err="1" smtClean="0">
                <a:solidFill>
                  <a:schemeClr val="tx1"/>
                </a:solidFill>
                <a:effectLst/>
                <a:latin typeface="+mn-lt"/>
                <a:ea typeface="ＭＳ Ｐゴシック" pitchFamily="34" charset="-128"/>
                <a:cs typeface="+mn-cs"/>
              </a:rPr>
              <a:t>Bologna</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signatory</a:t>
            </a:r>
            <a:r>
              <a:rPr lang="fr-FR" sz="1200" kern="1200" dirty="0" smtClean="0">
                <a:solidFill>
                  <a:schemeClr val="tx1"/>
                </a:solidFill>
                <a:effectLst/>
                <a:latin typeface="+mn-lt"/>
                <a:ea typeface="ＭＳ Ｐゴシック" pitchFamily="34" charset="-128"/>
                <a:cs typeface="+mn-cs"/>
              </a:rPr>
              <a:t> countries in </a:t>
            </a:r>
            <a:r>
              <a:rPr lang="fr-FR" sz="1200" kern="1200" dirty="0" err="1" smtClean="0">
                <a:solidFill>
                  <a:schemeClr val="tx1"/>
                </a:solidFill>
                <a:effectLst/>
                <a:latin typeface="+mn-lt"/>
                <a:ea typeface="ＭＳ Ｐゴシック" pitchFamily="34" charset="-128"/>
                <a:cs typeface="+mn-cs"/>
              </a:rPr>
              <a:t>higher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education</a:t>
            </a:r>
            <a:r>
              <a:rPr lang="fr-FR" sz="1200" kern="1200" dirty="0" smtClean="0">
                <a:solidFill>
                  <a:schemeClr val="tx1"/>
                </a:solidFill>
                <a:effectLst/>
                <a:latin typeface="+mn-lt"/>
                <a:ea typeface="ＭＳ Ｐゴシック" pitchFamily="34" charset="-128"/>
                <a:cs typeface="+mn-cs"/>
              </a:rPr>
              <a:t> institutions and in </a:t>
            </a:r>
            <a:r>
              <a:rPr lang="fr-FR" sz="1200" kern="1200" dirty="0" err="1" smtClean="0">
                <a:solidFill>
                  <a:schemeClr val="tx1"/>
                </a:solidFill>
                <a:effectLst/>
                <a:latin typeface="+mn-lt"/>
                <a:ea typeface="ＭＳ Ｐゴシック" pitchFamily="34" charset="-128"/>
                <a:cs typeface="+mn-cs"/>
              </a:rPr>
              <a:t>quality</a:t>
            </a:r>
            <a:r>
              <a:rPr lang="fr-FR" sz="1200" kern="1200" dirty="0" smtClean="0">
                <a:solidFill>
                  <a:schemeClr val="tx1"/>
                </a:solidFill>
                <a:effectLst/>
                <a:latin typeface="+mn-lt"/>
                <a:ea typeface="ＭＳ Ｐゴシック" pitchFamily="34" charset="-128"/>
                <a:cs typeface="+mn-cs"/>
              </a:rPr>
              <a:t> assurance institutions, and to </a:t>
            </a:r>
            <a:r>
              <a:rPr lang="fr-FR" sz="1200" kern="1200" dirty="0" err="1" smtClean="0">
                <a:solidFill>
                  <a:schemeClr val="tx1"/>
                </a:solidFill>
                <a:effectLst/>
                <a:latin typeface="+mn-lt"/>
                <a:ea typeface="ＭＳ Ｐゴシック" pitchFamily="34" charset="-128"/>
                <a:cs typeface="+mn-cs"/>
              </a:rPr>
              <a:t>launch</a:t>
            </a:r>
            <a:r>
              <a:rPr lang="fr-FR" sz="1200" kern="1200" dirty="0" smtClean="0">
                <a:solidFill>
                  <a:schemeClr val="tx1"/>
                </a:solidFill>
                <a:effectLst/>
                <a:latin typeface="+mn-lt"/>
                <a:ea typeface="ＭＳ Ｐゴシック" pitchFamily="34" charset="-128"/>
                <a:cs typeface="+mn-cs"/>
              </a:rPr>
              <a:t> a </a:t>
            </a:r>
            <a:r>
              <a:rPr lang="fr-FR" sz="1200" kern="1200" dirty="0" err="1" smtClean="0">
                <a:solidFill>
                  <a:schemeClr val="tx1"/>
                </a:solidFill>
                <a:effectLst/>
                <a:latin typeface="+mn-lt"/>
                <a:ea typeface="ＭＳ Ｐゴシック" pitchFamily="34" charset="-128"/>
                <a:cs typeface="+mn-cs"/>
              </a:rPr>
              <a:t>thorough</a:t>
            </a:r>
            <a:r>
              <a:rPr lang="fr-FR" sz="1200" kern="1200" dirty="0" smtClean="0">
                <a:solidFill>
                  <a:schemeClr val="tx1"/>
                </a:solidFill>
                <a:effectLst/>
                <a:latin typeface="+mn-lt"/>
                <a:ea typeface="ＭＳ Ｐゴシック" pitchFamily="34" charset="-128"/>
                <a:cs typeface="+mn-cs"/>
              </a:rPr>
              <a:t> discussion on the ESG in </a:t>
            </a:r>
            <a:r>
              <a:rPr lang="fr-FR" sz="1200" kern="1200" dirty="0" err="1" smtClean="0">
                <a:solidFill>
                  <a:schemeClr val="tx1"/>
                </a:solidFill>
                <a:effectLst/>
                <a:latin typeface="+mn-lt"/>
                <a:ea typeface="ＭＳ Ｐゴシック" pitchFamily="34" charset="-128"/>
                <a:cs typeface="+mn-cs"/>
              </a:rPr>
              <a:t>their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entirety</a:t>
            </a:r>
            <a:r>
              <a:rPr lang="fr-FR" sz="1200" kern="1200" dirty="0" smtClean="0">
                <a:solidFill>
                  <a:schemeClr val="tx1"/>
                </a:solidFill>
                <a:effectLst/>
                <a:latin typeface="+mn-lt"/>
                <a:ea typeface="ＭＳ Ｐゴシック" pitchFamily="34" charset="-128"/>
                <a:cs typeface="+mn-cs"/>
              </a:rPr>
              <a:t>. In </a:t>
            </a:r>
            <a:r>
              <a:rPr lang="fr-FR" sz="1200" kern="1200" dirty="0" err="1" smtClean="0">
                <a:solidFill>
                  <a:schemeClr val="tx1"/>
                </a:solidFill>
                <a:effectLst/>
                <a:latin typeface="+mn-lt"/>
                <a:ea typeface="ＭＳ Ｐゴシック" pitchFamily="34" charset="-128"/>
                <a:cs typeface="+mn-cs"/>
              </a:rPr>
              <a:t>doing</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so</a:t>
            </a:r>
            <a:r>
              <a:rPr lang="fr-FR" sz="1200" kern="1200" dirty="0" smtClean="0">
                <a:solidFill>
                  <a:schemeClr val="tx1"/>
                </a:solidFill>
                <a:effectLst/>
                <a:latin typeface="+mn-lt"/>
                <a:ea typeface="ＭＳ Ｐゴシック" pitchFamily="34" charset="-128"/>
                <a:cs typeface="+mn-cs"/>
              </a:rPr>
              <a:t> the E4 Group </a:t>
            </a:r>
            <a:r>
              <a:rPr lang="fr-FR" sz="1200" kern="1200" dirty="0" err="1" smtClean="0">
                <a:solidFill>
                  <a:schemeClr val="tx1"/>
                </a:solidFill>
                <a:effectLst/>
                <a:latin typeface="+mn-lt"/>
                <a:ea typeface="ＭＳ Ｐゴシック" pitchFamily="34" charset="-128"/>
                <a:cs typeface="+mn-cs"/>
              </a:rPr>
              <a:t>responded</a:t>
            </a:r>
            <a:r>
              <a:rPr lang="fr-FR" sz="1200" kern="1200" dirty="0" smtClean="0">
                <a:solidFill>
                  <a:schemeClr val="tx1"/>
                </a:solidFill>
                <a:effectLst/>
                <a:latin typeface="+mn-lt"/>
                <a:ea typeface="ＭＳ Ｐゴシック" pitchFamily="34" charset="-128"/>
                <a:cs typeface="+mn-cs"/>
              </a:rPr>
              <a:t> to a discussion </a:t>
            </a:r>
            <a:r>
              <a:rPr lang="fr-FR" sz="1200" kern="1200" dirty="0" err="1" smtClean="0">
                <a:solidFill>
                  <a:schemeClr val="tx1"/>
                </a:solidFill>
                <a:effectLst/>
                <a:latin typeface="+mn-lt"/>
                <a:ea typeface="ＭＳ Ｐゴシック" pitchFamily="34" charset="-128"/>
                <a:cs typeface="+mn-cs"/>
              </a:rPr>
              <a:t>which</a:t>
            </a:r>
            <a:r>
              <a:rPr lang="fr-FR" sz="1200" kern="1200" dirty="0" smtClean="0">
                <a:solidFill>
                  <a:schemeClr val="tx1"/>
                </a:solidFill>
                <a:effectLst/>
                <a:latin typeface="+mn-lt"/>
                <a:ea typeface="ＭＳ Ｐゴシック" pitchFamily="34" charset="-128"/>
                <a:cs typeface="+mn-cs"/>
              </a:rPr>
              <a:t> has </a:t>
            </a:r>
            <a:r>
              <a:rPr lang="fr-FR" sz="1200" kern="1200" dirty="0" err="1" smtClean="0">
                <a:solidFill>
                  <a:schemeClr val="tx1"/>
                </a:solidFill>
                <a:effectLst/>
                <a:latin typeface="+mn-lt"/>
                <a:ea typeface="ＭＳ Ｐゴシック" pitchFamily="34" charset="-128"/>
                <a:cs typeface="+mn-cs"/>
              </a:rPr>
              <a:t>gained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momentum</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since</a:t>
            </a:r>
            <a:r>
              <a:rPr lang="fr-FR" sz="1200" kern="1200" dirty="0" smtClean="0">
                <a:solidFill>
                  <a:schemeClr val="tx1"/>
                </a:solidFill>
                <a:effectLst/>
                <a:latin typeface="+mn-lt"/>
                <a:ea typeface="ＭＳ Ｐゴシック" pitchFamily="34" charset="-128"/>
                <a:cs typeface="+mn-cs"/>
              </a:rPr>
              <a:t> 2009 and </a:t>
            </a:r>
            <a:r>
              <a:rPr lang="fr-FR" sz="1200" kern="1200" dirty="0" err="1" smtClean="0">
                <a:solidFill>
                  <a:schemeClr val="tx1"/>
                </a:solidFill>
                <a:effectLst/>
                <a:latin typeface="+mn-lt"/>
                <a:ea typeface="ＭＳ Ｐゴシック" pitchFamily="34" charset="-128"/>
                <a:cs typeface="+mn-cs"/>
              </a:rPr>
              <a:t>which</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suggested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that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there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should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be</a:t>
            </a:r>
            <a:r>
              <a:rPr lang="fr-FR" sz="1200" kern="1200" dirty="0" smtClean="0">
                <a:solidFill>
                  <a:schemeClr val="tx1"/>
                </a:solidFill>
                <a:effectLst/>
                <a:latin typeface="+mn-lt"/>
                <a:ea typeface="ＭＳ Ｐゴシック" pitchFamily="34" charset="-128"/>
                <a:cs typeface="+mn-cs"/>
              </a:rPr>
              <a:t> a </a:t>
            </a:r>
            <a:r>
              <a:rPr lang="fr-FR" sz="1200" kern="1200" dirty="0" err="1" smtClean="0">
                <a:solidFill>
                  <a:schemeClr val="tx1"/>
                </a:solidFill>
                <a:effectLst/>
                <a:latin typeface="+mn-lt"/>
                <a:ea typeface="ＭＳ Ｐゴシック" pitchFamily="34" charset="-128"/>
                <a:cs typeface="+mn-cs"/>
              </a:rPr>
              <a:t>review</a:t>
            </a:r>
            <a:r>
              <a:rPr lang="fr-FR" sz="1200" kern="1200" dirty="0" smtClean="0">
                <a:solidFill>
                  <a:schemeClr val="tx1"/>
                </a:solidFill>
                <a:effectLst/>
                <a:latin typeface="+mn-lt"/>
                <a:ea typeface="ＭＳ Ｐゴシック" pitchFamily="34" charset="-128"/>
                <a:cs typeface="+mn-cs"/>
              </a:rPr>
              <a:t> of the ESG.</a:t>
            </a:r>
          </a:p>
          <a:p>
            <a:pPr marL="0" marR="0" indent="0" algn="l" defTabSz="4572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ＭＳ Ｐゴシック" pitchFamily="34"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ＭＳ Ｐゴシック" pitchFamily="34" charset="-128"/>
                <a:cs typeface="+mn-cs"/>
              </a:rPr>
              <a:t>In </a:t>
            </a:r>
            <a:r>
              <a:rPr lang="fr-FR" sz="1200" kern="1200" dirty="0" err="1" smtClean="0">
                <a:solidFill>
                  <a:schemeClr val="tx1"/>
                </a:solidFill>
                <a:effectLst/>
                <a:latin typeface="+mn-lt"/>
                <a:ea typeface="ＭＳ Ｐゴシック" pitchFamily="34" charset="-128"/>
                <a:cs typeface="+mn-cs"/>
              </a:rPr>
              <a:t>order</a:t>
            </a:r>
            <a:r>
              <a:rPr lang="fr-FR" sz="1200" kern="1200" dirty="0" smtClean="0">
                <a:solidFill>
                  <a:schemeClr val="tx1"/>
                </a:solidFill>
                <a:effectLst/>
                <a:latin typeface="+mn-lt"/>
                <a:ea typeface="ＭＳ Ｐゴシック" pitchFamily="34" charset="-128"/>
                <a:cs typeface="+mn-cs"/>
              </a:rPr>
              <a:t> to </a:t>
            </a:r>
            <a:r>
              <a:rPr lang="fr-FR" sz="1200" kern="1200" dirty="0" err="1" smtClean="0">
                <a:solidFill>
                  <a:schemeClr val="tx1"/>
                </a:solidFill>
                <a:effectLst/>
                <a:latin typeface="+mn-lt"/>
                <a:ea typeface="ＭＳ Ｐゴシック" pitchFamily="34" charset="-128"/>
                <a:cs typeface="+mn-cs"/>
              </a:rPr>
              <a:t>ensure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wider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involvement</a:t>
            </a:r>
            <a:r>
              <a:rPr lang="fr-FR" sz="1200" kern="1200" dirty="0" smtClean="0">
                <a:solidFill>
                  <a:schemeClr val="tx1"/>
                </a:solidFill>
                <a:effectLst/>
                <a:latin typeface="+mn-lt"/>
                <a:ea typeface="ＭＳ Ｐゴシック" pitchFamily="34" charset="-128"/>
                <a:cs typeface="+mn-cs"/>
              </a:rPr>
              <a:t> of </a:t>
            </a:r>
            <a:r>
              <a:rPr lang="fr-FR" sz="1200" kern="1200" dirty="0" err="1" smtClean="0">
                <a:solidFill>
                  <a:schemeClr val="tx1"/>
                </a:solidFill>
                <a:effectLst/>
                <a:latin typeface="+mn-lt"/>
                <a:ea typeface="ＭＳ Ｐゴシック" pitchFamily="34" charset="-128"/>
                <a:cs typeface="+mn-cs"/>
              </a:rPr>
              <a:t>other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stakeholders</a:t>
            </a:r>
            <a:r>
              <a:rPr lang="fr-FR" sz="1200" kern="1200" dirty="0" smtClean="0">
                <a:solidFill>
                  <a:schemeClr val="tx1"/>
                </a:solidFill>
                <a:effectLst/>
                <a:latin typeface="+mn-lt"/>
                <a:ea typeface="ＭＳ Ｐゴシック" pitchFamily="34" charset="-128"/>
                <a:cs typeface="+mn-cs"/>
              </a:rPr>
              <a:t>, the </a:t>
            </a:r>
            <a:r>
              <a:rPr lang="fr-FR" sz="1200" kern="1200" dirty="0" err="1" smtClean="0">
                <a:solidFill>
                  <a:schemeClr val="tx1"/>
                </a:solidFill>
                <a:effectLst/>
                <a:latin typeface="+mn-lt"/>
                <a:ea typeface="ＭＳ Ｐゴシック" pitchFamily="34" charset="-128"/>
                <a:cs typeface="+mn-cs"/>
              </a:rPr>
              <a:t>project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was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assisted</a:t>
            </a:r>
            <a:r>
              <a:rPr lang="fr-FR" sz="1200" kern="1200" dirty="0" smtClean="0">
                <a:solidFill>
                  <a:schemeClr val="tx1"/>
                </a:solidFill>
                <a:effectLst/>
                <a:latin typeface="+mn-lt"/>
                <a:ea typeface="ＭＳ Ｐゴシック" pitchFamily="34" charset="-128"/>
                <a:cs typeface="+mn-cs"/>
              </a:rPr>
              <a:t> by an </a:t>
            </a:r>
            <a:r>
              <a:rPr lang="fr-FR" sz="1200" kern="1200" dirty="0" err="1" smtClean="0">
                <a:solidFill>
                  <a:schemeClr val="tx1"/>
                </a:solidFill>
                <a:effectLst/>
                <a:latin typeface="+mn-lt"/>
                <a:ea typeface="ＭＳ Ｐゴシック" pitchFamily="34" charset="-128"/>
                <a:cs typeface="+mn-cs"/>
              </a:rPr>
              <a:t>Advisory</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Board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consisting</a:t>
            </a:r>
            <a:r>
              <a:rPr lang="fr-FR" sz="1200" kern="1200" dirty="0" smtClean="0">
                <a:solidFill>
                  <a:schemeClr val="tx1"/>
                </a:solidFill>
                <a:effectLst/>
                <a:latin typeface="+mn-lt"/>
                <a:ea typeface="ＭＳ Ｐゴシック" pitchFamily="34" charset="-128"/>
                <a:cs typeface="+mn-cs"/>
              </a:rPr>
              <a:t> of EQAR, Business Europe, Education International and </a:t>
            </a:r>
            <a:r>
              <a:rPr lang="fr-FR" sz="1200" kern="1200" dirty="0" err="1" smtClean="0">
                <a:solidFill>
                  <a:schemeClr val="tx1"/>
                </a:solidFill>
                <a:effectLst/>
                <a:latin typeface="+mn-lt"/>
                <a:ea typeface="ＭＳ Ｐゴシック" pitchFamily="34" charset="-128"/>
                <a:cs typeface="+mn-cs"/>
              </a:rPr>
              <a:t>government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representatives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identified</a:t>
            </a:r>
            <a:r>
              <a:rPr lang="fr-FR" sz="1200" kern="1200" dirty="0" smtClean="0">
                <a:solidFill>
                  <a:schemeClr val="tx1"/>
                </a:solidFill>
                <a:effectLst/>
                <a:latin typeface="+mn-lt"/>
                <a:ea typeface="ＭＳ Ｐゴシック" pitchFamily="34" charset="-128"/>
                <a:cs typeface="+mn-cs"/>
              </a:rPr>
              <a:t> by the BFUG.</a:t>
            </a:r>
          </a:p>
          <a:p>
            <a:pPr marL="0" marR="0" indent="0" algn="l" defTabSz="4572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ＭＳ Ｐゴシック" pitchFamily="34"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ＭＳ Ｐゴシック" pitchFamily="34" charset="-128"/>
                <a:cs typeface="+mn-cs"/>
              </a:rPr>
              <a:t>That report </a:t>
            </a:r>
            <a:r>
              <a:rPr lang="fr-FR" sz="1200" kern="1200" dirty="0" err="1" smtClean="0">
                <a:solidFill>
                  <a:schemeClr val="tx1"/>
                </a:solidFill>
                <a:effectLst/>
                <a:latin typeface="+mn-lt"/>
                <a:ea typeface="ＭＳ Ｐゴシック" pitchFamily="34" charset="-128"/>
                <a:cs typeface="+mn-cs"/>
              </a:rPr>
              <a:t>was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given</a:t>
            </a:r>
            <a:r>
              <a:rPr lang="fr-FR" sz="1200" kern="1200" baseline="0" dirty="0" smtClean="0">
                <a:solidFill>
                  <a:schemeClr val="tx1"/>
                </a:solidFill>
                <a:effectLst/>
                <a:latin typeface="+mn-lt"/>
                <a:ea typeface="ＭＳ Ｐゴシック" pitchFamily="34" charset="-128"/>
                <a:cs typeface="+mn-cs"/>
              </a:rPr>
              <a:t> to the </a:t>
            </a:r>
            <a:r>
              <a:rPr lang="fr-FR" sz="1200" kern="1200" baseline="0" dirty="0" err="1" smtClean="0">
                <a:solidFill>
                  <a:schemeClr val="tx1"/>
                </a:solidFill>
                <a:effectLst/>
                <a:latin typeface="+mn-lt"/>
                <a:ea typeface="ＭＳ Ｐゴシック" pitchFamily="34" charset="-128"/>
                <a:cs typeface="+mn-cs"/>
              </a:rPr>
              <a:t>Ministers</a:t>
            </a:r>
            <a:r>
              <a:rPr lang="fr-FR" sz="1200" kern="1200" baseline="0" dirty="0" smtClean="0">
                <a:solidFill>
                  <a:schemeClr val="tx1"/>
                </a:solidFill>
                <a:effectLst/>
                <a:latin typeface="+mn-lt"/>
                <a:ea typeface="ＭＳ Ｐゴシック" pitchFamily="34" charset="-128"/>
                <a:cs typeface="+mn-cs"/>
              </a:rPr>
              <a:t> of </a:t>
            </a:r>
            <a:r>
              <a:rPr lang="fr-FR" sz="1200" kern="1200" baseline="0" dirty="0" err="1" smtClean="0">
                <a:solidFill>
                  <a:schemeClr val="tx1"/>
                </a:solidFill>
                <a:effectLst/>
                <a:latin typeface="+mn-lt"/>
                <a:ea typeface="ＭＳ Ｐゴシック" pitchFamily="34" charset="-128"/>
                <a:cs typeface="+mn-cs"/>
              </a:rPr>
              <a:t>education</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at</a:t>
            </a:r>
            <a:r>
              <a:rPr lang="fr-FR" sz="1200" kern="1200" baseline="0" dirty="0" smtClean="0">
                <a:solidFill>
                  <a:schemeClr val="tx1"/>
                </a:solidFill>
                <a:effectLst/>
                <a:latin typeface="+mn-lt"/>
                <a:ea typeface="ＭＳ Ｐゴシック" pitchFamily="34" charset="-128"/>
                <a:cs typeface="+mn-cs"/>
              </a:rPr>
              <a:t> the Budapest-Vienna </a:t>
            </a:r>
            <a:r>
              <a:rPr lang="fr-FR" sz="1200" kern="1200" baseline="0" dirty="0" err="1" smtClean="0">
                <a:solidFill>
                  <a:schemeClr val="tx1"/>
                </a:solidFill>
                <a:effectLst/>
                <a:latin typeface="+mn-lt"/>
                <a:ea typeface="ＭＳ Ｐゴシック" pitchFamily="34" charset="-128"/>
                <a:cs typeface="+mn-cs"/>
              </a:rPr>
              <a:t>conference</a:t>
            </a:r>
            <a:r>
              <a:rPr lang="fr-FR" sz="1200" kern="1200" baseline="0" dirty="0" smtClean="0">
                <a:solidFill>
                  <a:schemeClr val="tx1"/>
                </a:solidFill>
                <a:effectLst/>
                <a:latin typeface="+mn-lt"/>
                <a:ea typeface="ＭＳ Ｐゴシック" pitchFamily="34" charset="-128"/>
                <a:cs typeface="+mn-cs"/>
              </a:rPr>
              <a:t> of 2010.  </a:t>
            </a:r>
            <a:r>
              <a:rPr lang="fr-FR" sz="1200" kern="1200" baseline="0" dirty="0" err="1" smtClean="0">
                <a:solidFill>
                  <a:schemeClr val="tx1"/>
                </a:solidFill>
                <a:effectLst/>
                <a:latin typeface="+mn-lt"/>
                <a:ea typeface="ＭＳ Ｐゴシック" pitchFamily="34" charset="-128"/>
                <a:cs typeface="+mn-cs"/>
              </a:rPr>
              <a:t>What</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were</a:t>
            </a:r>
            <a:r>
              <a:rPr lang="fr-FR" sz="1200" kern="1200" baseline="0" dirty="0" smtClean="0">
                <a:solidFill>
                  <a:schemeClr val="tx1"/>
                </a:solidFill>
                <a:effectLst/>
                <a:latin typeface="+mn-lt"/>
                <a:ea typeface="ＭＳ Ｐゴシック" pitchFamily="34" charset="-128"/>
                <a:cs typeface="+mn-cs"/>
              </a:rPr>
              <a:t> the main </a:t>
            </a:r>
            <a:r>
              <a:rPr lang="fr-FR" sz="1200" kern="1200" baseline="0" dirty="0" err="1" smtClean="0">
                <a:solidFill>
                  <a:schemeClr val="tx1"/>
                </a:solidFill>
                <a:effectLst/>
                <a:latin typeface="+mn-lt"/>
                <a:ea typeface="ＭＳ Ｐゴシック" pitchFamily="34" charset="-128"/>
                <a:cs typeface="+mn-cs"/>
              </a:rPr>
              <a:t>findings</a:t>
            </a:r>
            <a:r>
              <a:rPr lang="fr-FR" sz="1200" kern="1200" baseline="0" dirty="0" smtClean="0">
                <a:solidFill>
                  <a:schemeClr val="tx1"/>
                </a:solidFill>
                <a:effectLst/>
                <a:latin typeface="+mn-lt"/>
                <a:ea typeface="ＭＳ Ｐゴシック" pitchFamily="34" charset="-128"/>
                <a:cs typeface="+mn-cs"/>
              </a:rPr>
              <a:t> and recommandations of the report?</a:t>
            </a:r>
          </a:p>
          <a:p>
            <a:r>
              <a:rPr lang="fr-FR" sz="1200" kern="1200" dirty="0" smtClean="0">
                <a:solidFill>
                  <a:schemeClr val="tx1"/>
                </a:solidFill>
                <a:effectLst/>
                <a:latin typeface="+mn-lt"/>
                <a:ea typeface="ＭＳ Ｐゴシック" pitchFamily="34" charset="-128"/>
                <a:cs typeface="+mn-cs"/>
              </a:rPr>
              <a:t>1. the ESG </a:t>
            </a:r>
            <a:r>
              <a:rPr lang="fr-FR" sz="1200" kern="1200" dirty="0" err="1" smtClean="0">
                <a:solidFill>
                  <a:schemeClr val="tx1"/>
                </a:solidFill>
                <a:effectLst/>
                <a:latin typeface="+mn-lt"/>
                <a:ea typeface="ＭＳ Ｐゴシック" pitchFamily="34" charset="-128"/>
                <a:cs typeface="+mn-cs"/>
              </a:rPr>
              <a:t>had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proved</a:t>
            </a:r>
            <a:r>
              <a:rPr lang="fr-FR" sz="1200" kern="1200" dirty="0" smtClean="0">
                <a:solidFill>
                  <a:schemeClr val="tx1"/>
                </a:solidFill>
                <a:effectLst/>
                <a:latin typeface="+mn-lt"/>
                <a:ea typeface="ＭＳ Ｐゴシック" pitchFamily="34" charset="-128"/>
                <a:cs typeface="+mn-cs"/>
              </a:rPr>
              <a:t> to </a:t>
            </a:r>
            <a:r>
              <a:rPr lang="fr-FR" sz="1200" kern="1200" dirty="0" err="1" smtClean="0">
                <a:solidFill>
                  <a:schemeClr val="tx1"/>
                </a:solidFill>
                <a:effectLst/>
                <a:latin typeface="+mn-lt"/>
                <a:ea typeface="ＭＳ Ｐゴシック" pitchFamily="34" charset="-128"/>
                <a:cs typeface="+mn-cs"/>
              </a:rPr>
              <a:t>be</a:t>
            </a:r>
            <a:r>
              <a:rPr lang="fr-FR" sz="1200" kern="1200" dirty="0" smtClean="0">
                <a:solidFill>
                  <a:schemeClr val="tx1"/>
                </a:solidFill>
                <a:effectLst/>
                <a:latin typeface="+mn-lt"/>
                <a:ea typeface="ＭＳ Ｐゴシック" pitchFamily="34" charset="-128"/>
                <a:cs typeface="+mn-cs"/>
              </a:rPr>
              <a:t> a major </a:t>
            </a:r>
            <a:r>
              <a:rPr lang="fr-FR" sz="1200" kern="1200" dirty="0" err="1" smtClean="0">
                <a:solidFill>
                  <a:schemeClr val="tx1"/>
                </a:solidFill>
                <a:effectLst/>
                <a:latin typeface="+mn-lt"/>
                <a:ea typeface="ＭＳ Ｐゴシック" pitchFamily="34" charset="-128"/>
                <a:cs typeface="+mn-cs"/>
              </a:rPr>
              <a:t>achievement</a:t>
            </a:r>
            <a:r>
              <a:rPr lang="fr-FR" sz="1200" kern="1200" dirty="0" smtClean="0">
                <a:solidFill>
                  <a:schemeClr val="tx1"/>
                </a:solidFill>
                <a:effectLst/>
                <a:latin typeface="+mn-lt"/>
                <a:ea typeface="ＭＳ Ｐゴシック" pitchFamily="34" charset="-128"/>
                <a:cs typeface="+mn-cs"/>
              </a:rPr>
              <a:t> of the </a:t>
            </a:r>
            <a:r>
              <a:rPr lang="fr-FR" sz="1200" kern="1200" dirty="0" err="1" smtClean="0">
                <a:solidFill>
                  <a:schemeClr val="tx1"/>
                </a:solidFill>
                <a:effectLst/>
                <a:latin typeface="+mn-lt"/>
                <a:ea typeface="ＭＳ Ｐゴシック" pitchFamily="34" charset="-128"/>
                <a:cs typeface="+mn-cs"/>
              </a:rPr>
              <a:t>Bologna</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Process</a:t>
            </a:r>
            <a:r>
              <a:rPr lang="fr-FR" sz="1200" kern="1200" dirty="0" smtClean="0">
                <a:solidFill>
                  <a:schemeClr val="tx1"/>
                </a:solidFill>
                <a:effectLst/>
                <a:latin typeface="+mn-lt"/>
                <a:ea typeface="ＭＳ Ｐゴシック" pitchFamily="34" charset="-128"/>
                <a:cs typeface="+mn-cs"/>
              </a:rPr>
              <a:t> – </a:t>
            </a:r>
            <a:r>
              <a:rPr lang="fr-FR" sz="1200" kern="1200" dirty="0" err="1" smtClean="0">
                <a:solidFill>
                  <a:schemeClr val="tx1"/>
                </a:solidFill>
                <a:effectLst/>
                <a:latin typeface="+mn-lt"/>
                <a:ea typeface="ＭＳ Ｐゴシック" pitchFamily="34" charset="-128"/>
                <a:cs typeface="+mn-cs"/>
              </a:rPr>
              <a:t>they</a:t>
            </a:r>
            <a:r>
              <a:rPr lang="fr-FR" sz="1200" kern="1200" dirty="0" smtClean="0">
                <a:solidFill>
                  <a:schemeClr val="tx1"/>
                </a:solidFill>
                <a:effectLst/>
                <a:latin typeface="+mn-lt"/>
                <a:ea typeface="ＭＳ Ｐゴシック" pitchFamily="34" charset="-128"/>
                <a:cs typeface="+mn-cs"/>
              </a:rPr>
              <a:t> are </a:t>
            </a:r>
            <a:r>
              <a:rPr lang="fr-FR" sz="1200" kern="1200" dirty="0" err="1" smtClean="0">
                <a:solidFill>
                  <a:schemeClr val="tx1"/>
                </a:solidFill>
                <a:effectLst/>
                <a:latin typeface="+mn-lt"/>
                <a:ea typeface="ＭＳ Ｐゴシック" pitchFamily="34" charset="-128"/>
                <a:cs typeface="+mn-cs"/>
              </a:rPr>
              <a:t>well-regarded</a:t>
            </a:r>
            <a:r>
              <a:rPr lang="fr-FR" sz="1200" kern="1200" dirty="0" smtClean="0">
                <a:solidFill>
                  <a:schemeClr val="tx1"/>
                </a:solidFill>
                <a:effectLst/>
                <a:latin typeface="+mn-lt"/>
                <a:ea typeface="ＭＳ Ｐゴシック" pitchFamily="34" charset="-128"/>
                <a:cs typeface="+mn-cs"/>
              </a:rPr>
              <a:t> by all </a:t>
            </a:r>
            <a:r>
              <a:rPr lang="fr-FR" sz="1200" kern="1200" dirty="0" err="1" smtClean="0">
                <a:solidFill>
                  <a:schemeClr val="tx1"/>
                </a:solidFill>
                <a:effectLst/>
                <a:latin typeface="+mn-lt"/>
                <a:ea typeface="ＭＳ Ｐゴシック" pitchFamily="34" charset="-128"/>
                <a:cs typeface="+mn-cs"/>
              </a:rPr>
              <a:t>stakeholders</a:t>
            </a:r>
            <a:r>
              <a:rPr lang="fr-FR" sz="1200" kern="1200" dirty="0" smtClean="0">
                <a:solidFill>
                  <a:schemeClr val="tx1"/>
                </a:solidFill>
                <a:effectLst/>
                <a:latin typeface="+mn-lt"/>
                <a:ea typeface="ＭＳ Ｐゴシック" pitchFamily="34" charset="-128"/>
                <a:cs typeface="+mn-cs"/>
              </a:rPr>
              <a:t>, have </a:t>
            </a:r>
            <a:r>
              <a:rPr lang="fr-FR" sz="1200" kern="1200" dirty="0" err="1" smtClean="0">
                <a:solidFill>
                  <a:schemeClr val="tx1"/>
                </a:solidFill>
                <a:effectLst/>
                <a:latin typeface="+mn-lt"/>
                <a:ea typeface="ＭＳ Ｐゴシック" pitchFamily="34" charset="-128"/>
                <a:cs typeface="+mn-cs"/>
              </a:rPr>
              <a:t>proved</a:t>
            </a:r>
            <a:r>
              <a:rPr lang="fr-FR" sz="1200" kern="1200" dirty="0" smtClean="0">
                <a:solidFill>
                  <a:schemeClr val="tx1"/>
                </a:solidFill>
                <a:effectLst/>
                <a:latin typeface="+mn-lt"/>
                <a:ea typeface="ＭＳ Ｐゴシック" pitchFamily="34" charset="-128"/>
                <a:cs typeface="+mn-cs"/>
              </a:rPr>
              <a:t> to </a:t>
            </a:r>
            <a:r>
              <a:rPr lang="fr-FR" sz="1200" kern="1200" dirty="0" err="1" smtClean="0">
                <a:solidFill>
                  <a:schemeClr val="tx1"/>
                </a:solidFill>
                <a:effectLst/>
                <a:latin typeface="+mn-lt"/>
                <a:ea typeface="ＭＳ Ｐゴシック" pitchFamily="34" charset="-128"/>
                <a:cs typeface="+mn-cs"/>
              </a:rPr>
              <a:t>be</a:t>
            </a:r>
            <a:r>
              <a:rPr lang="fr-FR" sz="1200" kern="1200" dirty="0" smtClean="0">
                <a:solidFill>
                  <a:schemeClr val="tx1"/>
                </a:solidFill>
                <a:effectLst/>
                <a:latin typeface="+mn-lt"/>
                <a:ea typeface="ＭＳ Ｐゴシック" pitchFamily="34" charset="-128"/>
                <a:cs typeface="+mn-cs"/>
              </a:rPr>
              <a:t> applicable </a:t>
            </a:r>
            <a:r>
              <a:rPr lang="fr-FR" sz="1200" kern="1200" dirty="0" err="1" smtClean="0">
                <a:solidFill>
                  <a:schemeClr val="tx1"/>
                </a:solidFill>
                <a:effectLst/>
                <a:latin typeface="+mn-lt"/>
                <a:ea typeface="ＭＳ Ｐゴシック" pitchFamily="34" charset="-128"/>
                <a:cs typeface="+mn-cs"/>
              </a:rPr>
              <a:t>across</a:t>
            </a:r>
            <a:r>
              <a:rPr lang="fr-FR" sz="1200" kern="1200" dirty="0" smtClean="0">
                <a:solidFill>
                  <a:schemeClr val="tx1"/>
                </a:solidFill>
                <a:effectLst/>
                <a:latin typeface="+mn-lt"/>
                <a:ea typeface="ＭＳ Ｐゴシック" pitchFamily="34" charset="-128"/>
                <a:cs typeface="+mn-cs"/>
              </a:rPr>
              <a:t> diverse </a:t>
            </a:r>
            <a:r>
              <a:rPr lang="fr-FR" sz="1200" kern="1200" dirty="0" err="1" smtClean="0">
                <a:solidFill>
                  <a:schemeClr val="tx1"/>
                </a:solidFill>
                <a:effectLst/>
                <a:latin typeface="+mn-lt"/>
                <a:ea typeface="ＭＳ Ｐゴシック" pitchFamily="34" charset="-128"/>
                <a:cs typeface="+mn-cs"/>
              </a:rPr>
              <a:t>contexts</a:t>
            </a:r>
            <a:r>
              <a:rPr lang="fr-FR" sz="1200" kern="1200" dirty="0" smtClean="0">
                <a:solidFill>
                  <a:schemeClr val="tx1"/>
                </a:solidFill>
                <a:effectLst/>
                <a:latin typeface="+mn-lt"/>
                <a:ea typeface="ＭＳ Ｐゴシック" pitchFamily="34" charset="-128"/>
                <a:cs typeface="+mn-cs"/>
              </a:rPr>
              <a:t>, have </a:t>
            </a:r>
            <a:r>
              <a:rPr lang="fr-FR" sz="1200" kern="1200" dirty="0" err="1" smtClean="0">
                <a:solidFill>
                  <a:schemeClr val="tx1"/>
                </a:solidFill>
                <a:effectLst/>
                <a:latin typeface="+mn-lt"/>
                <a:ea typeface="ＭＳ Ｐゴシック" pitchFamily="34" charset="-128"/>
                <a:cs typeface="+mn-cs"/>
              </a:rPr>
              <a:t>impacted</a:t>
            </a:r>
            <a:endParaRPr lang="fr-FR" sz="1200" kern="1200" dirty="0" smtClean="0">
              <a:solidFill>
                <a:schemeClr val="tx1"/>
              </a:solidFill>
              <a:effectLst/>
              <a:latin typeface="+mn-lt"/>
              <a:ea typeface="ＭＳ Ｐゴシック" pitchFamily="34" charset="-128"/>
              <a:cs typeface="+mn-cs"/>
            </a:endParaRPr>
          </a:p>
          <a:p>
            <a:r>
              <a:rPr lang="fr-FR" sz="1200" kern="1200" dirty="0" smtClean="0">
                <a:solidFill>
                  <a:schemeClr val="tx1"/>
                </a:solidFill>
                <a:effectLst/>
                <a:latin typeface="+mn-lt"/>
                <a:ea typeface="ＭＳ Ｐゴシック" pitchFamily="34" charset="-128"/>
                <a:cs typeface="+mn-cs"/>
              </a:rPr>
              <a:t>on the </a:t>
            </a:r>
            <a:r>
              <a:rPr lang="fr-FR" sz="1200" kern="1200" dirty="0" err="1" smtClean="0">
                <a:solidFill>
                  <a:schemeClr val="tx1"/>
                </a:solidFill>
                <a:effectLst/>
                <a:latin typeface="+mn-lt"/>
                <a:ea typeface="ＭＳ Ｐゴシック" pitchFamily="34" charset="-128"/>
                <a:cs typeface="+mn-cs"/>
              </a:rPr>
              <a:t>development</a:t>
            </a:r>
            <a:r>
              <a:rPr lang="fr-FR" sz="1200" kern="1200" dirty="0" smtClean="0">
                <a:solidFill>
                  <a:schemeClr val="tx1"/>
                </a:solidFill>
                <a:effectLst/>
                <a:latin typeface="+mn-lt"/>
                <a:ea typeface="ＭＳ Ｐゴシック" pitchFamily="34" charset="-128"/>
                <a:cs typeface="+mn-cs"/>
              </a:rPr>
              <a:t> of QA </a:t>
            </a:r>
            <a:r>
              <a:rPr lang="fr-FR" sz="1200" kern="1200" dirty="0" err="1" smtClean="0">
                <a:solidFill>
                  <a:schemeClr val="tx1"/>
                </a:solidFill>
                <a:effectLst/>
                <a:latin typeface="+mn-lt"/>
                <a:ea typeface="ＭＳ Ｐゴシック" pitchFamily="34" charset="-128"/>
                <a:cs typeface="+mn-cs"/>
              </a:rPr>
              <a:t>processes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at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institutional</a:t>
            </a:r>
            <a:r>
              <a:rPr lang="fr-FR" sz="1200" kern="1200" dirty="0" smtClean="0">
                <a:solidFill>
                  <a:schemeClr val="tx1"/>
                </a:solidFill>
                <a:effectLst/>
                <a:latin typeface="+mn-lt"/>
                <a:ea typeface="ＭＳ Ｐゴシック" pitchFamily="34" charset="-128"/>
                <a:cs typeface="+mn-cs"/>
              </a:rPr>
              <a:t> and national </a:t>
            </a:r>
            <a:r>
              <a:rPr lang="fr-FR" sz="1200" kern="1200" dirty="0" err="1" smtClean="0">
                <a:solidFill>
                  <a:schemeClr val="tx1"/>
                </a:solidFill>
                <a:effectLst/>
                <a:latin typeface="+mn-lt"/>
                <a:ea typeface="ＭＳ Ｐゴシック" pitchFamily="34" charset="-128"/>
                <a:cs typeface="+mn-cs"/>
              </a:rPr>
              <a:t>level</a:t>
            </a:r>
            <a:r>
              <a:rPr lang="fr-FR" sz="1200" kern="1200" dirty="0" smtClean="0">
                <a:solidFill>
                  <a:schemeClr val="tx1"/>
                </a:solidFill>
                <a:effectLst/>
                <a:latin typeface="+mn-lt"/>
                <a:ea typeface="ＭＳ Ｐゴシック" pitchFamily="34" charset="-128"/>
                <a:cs typeface="+mn-cs"/>
              </a:rPr>
              <a:t> and on the </a:t>
            </a:r>
            <a:r>
              <a:rPr lang="fr-FR" sz="1200" kern="1200" dirty="0" err="1" smtClean="0">
                <a:solidFill>
                  <a:schemeClr val="tx1"/>
                </a:solidFill>
                <a:effectLst/>
                <a:latin typeface="+mn-lt"/>
                <a:ea typeface="ＭＳ Ｐゴシック" pitchFamily="34" charset="-128"/>
                <a:cs typeface="+mn-cs"/>
              </a:rPr>
              <a:t>work</a:t>
            </a:r>
            <a:r>
              <a:rPr lang="fr-FR" sz="1200" kern="1200" dirty="0" smtClean="0">
                <a:solidFill>
                  <a:schemeClr val="tx1"/>
                </a:solidFill>
                <a:effectLst/>
                <a:latin typeface="+mn-lt"/>
                <a:ea typeface="ＭＳ Ｐゴシック" pitchFamily="34" charset="-128"/>
                <a:cs typeface="+mn-cs"/>
              </a:rPr>
              <a:t> and </a:t>
            </a:r>
            <a:r>
              <a:rPr lang="fr-FR" sz="1200" kern="1200" dirty="0" err="1" smtClean="0">
                <a:solidFill>
                  <a:schemeClr val="tx1"/>
                </a:solidFill>
                <a:effectLst/>
                <a:latin typeface="+mn-lt"/>
                <a:ea typeface="ＭＳ Ｐゴシック" pitchFamily="34" charset="-128"/>
                <a:cs typeface="+mn-cs"/>
              </a:rPr>
              <a:t>review</a:t>
            </a:r>
            <a:r>
              <a:rPr lang="fr-FR" sz="1200" kern="1200" dirty="0" smtClean="0">
                <a:solidFill>
                  <a:schemeClr val="tx1"/>
                </a:solidFill>
                <a:effectLst/>
                <a:latin typeface="+mn-lt"/>
                <a:ea typeface="ＭＳ Ｐゴシック" pitchFamily="34" charset="-128"/>
                <a:cs typeface="+mn-cs"/>
              </a:rPr>
              <a:t> of </a:t>
            </a:r>
            <a:r>
              <a:rPr lang="fr-FR" sz="1200" kern="1200" dirty="0" err="1" smtClean="0">
                <a:solidFill>
                  <a:schemeClr val="tx1"/>
                </a:solidFill>
                <a:effectLst/>
                <a:latin typeface="+mn-lt"/>
                <a:ea typeface="ＭＳ Ｐゴシック" pitchFamily="34" charset="-128"/>
                <a:cs typeface="+mn-cs"/>
              </a:rPr>
              <a:t>quality</a:t>
            </a:r>
            <a:r>
              <a:rPr lang="fr-FR" sz="1200" kern="1200" dirty="0" smtClean="0">
                <a:solidFill>
                  <a:schemeClr val="tx1"/>
                </a:solidFill>
                <a:effectLst/>
                <a:latin typeface="+mn-lt"/>
                <a:ea typeface="ＭＳ Ｐゴシック" pitchFamily="34" charset="-128"/>
                <a:cs typeface="+mn-cs"/>
              </a:rPr>
              <a:t> assurance </a:t>
            </a:r>
            <a:r>
              <a:rPr lang="fr-FR" sz="1200" kern="1200" dirty="0" err="1" smtClean="0">
                <a:solidFill>
                  <a:schemeClr val="tx1"/>
                </a:solidFill>
                <a:effectLst/>
                <a:latin typeface="+mn-lt"/>
                <a:ea typeface="ＭＳ Ｐゴシック" pitchFamily="34" charset="-128"/>
                <a:cs typeface="+mn-cs"/>
              </a:rPr>
              <a:t>agencies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QAAs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They</a:t>
            </a:r>
            <a:r>
              <a:rPr lang="fr-FR" sz="1200" kern="1200" dirty="0" smtClean="0">
                <a:solidFill>
                  <a:schemeClr val="tx1"/>
                </a:solidFill>
                <a:effectLst/>
                <a:latin typeface="+mn-lt"/>
                <a:ea typeface="ＭＳ Ｐゴシック" pitchFamily="34" charset="-128"/>
                <a:cs typeface="+mn-cs"/>
              </a:rPr>
              <a:t> have </a:t>
            </a:r>
            <a:r>
              <a:rPr lang="fr-FR" sz="1200" kern="1200" dirty="0" err="1" smtClean="0">
                <a:solidFill>
                  <a:schemeClr val="tx1"/>
                </a:solidFill>
                <a:effectLst/>
                <a:latin typeface="+mn-lt"/>
                <a:ea typeface="ＭＳ Ｐゴシック" pitchFamily="34" charset="-128"/>
                <a:cs typeface="+mn-cs"/>
              </a:rPr>
              <a:t>facilitated</a:t>
            </a:r>
            <a:r>
              <a:rPr lang="fr-FR" sz="1200" kern="1200" dirty="0" smtClean="0">
                <a:solidFill>
                  <a:schemeClr val="tx1"/>
                </a:solidFill>
                <a:effectLst/>
                <a:latin typeface="+mn-lt"/>
                <a:ea typeface="ＭＳ Ｐゴシック" pitchFamily="34" charset="-128"/>
                <a:cs typeface="+mn-cs"/>
              </a:rPr>
              <a:t> a </a:t>
            </a:r>
            <a:r>
              <a:rPr lang="fr-FR" sz="1200" kern="1200" dirty="0" err="1" smtClean="0">
                <a:solidFill>
                  <a:schemeClr val="tx1"/>
                </a:solidFill>
                <a:effectLst/>
                <a:latin typeface="+mn-lt"/>
                <a:ea typeface="ＭＳ Ｐゴシック" pitchFamily="34" charset="-128"/>
                <a:cs typeface="+mn-cs"/>
              </a:rPr>
              <a:t>shared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understanding</a:t>
            </a:r>
            <a:r>
              <a:rPr lang="fr-FR" sz="1200" kern="1200" dirty="0" smtClean="0">
                <a:solidFill>
                  <a:schemeClr val="tx1"/>
                </a:solidFill>
                <a:effectLst/>
                <a:latin typeface="+mn-lt"/>
                <a:ea typeface="ＭＳ Ｐゴシック" pitchFamily="34" charset="-128"/>
                <a:cs typeface="+mn-cs"/>
              </a:rPr>
              <a:t> of QA </a:t>
            </a:r>
            <a:r>
              <a:rPr lang="fr-FR" sz="1200" kern="1200" dirty="0" err="1" smtClean="0">
                <a:solidFill>
                  <a:schemeClr val="tx1"/>
                </a:solidFill>
                <a:effectLst/>
                <a:latin typeface="+mn-lt"/>
                <a:ea typeface="ＭＳ Ｐゴシック" pitchFamily="34" charset="-128"/>
                <a:cs typeface="+mn-cs"/>
              </a:rPr>
              <a:t>amongst</a:t>
            </a:r>
            <a:r>
              <a:rPr lang="fr-FR" sz="1200" kern="1200" dirty="0" smtClean="0">
                <a:solidFill>
                  <a:schemeClr val="tx1"/>
                </a:solidFill>
                <a:effectLst/>
                <a:latin typeface="+mn-lt"/>
                <a:ea typeface="ＭＳ Ｐゴシック" pitchFamily="34" charset="-128"/>
                <a:cs typeface="+mn-cs"/>
              </a:rPr>
              <a:t> the relevant </a:t>
            </a:r>
            <a:r>
              <a:rPr lang="fr-FR" sz="1200" kern="1200" dirty="0" err="1" smtClean="0">
                <a:solidFill>
                  <a:schemeClr val="tx1"/>
                </a:solidFill>
                <a:effectLst/>
                <a:latin typeface="+mn-lt"/>
                <a:ea typeface="ＭＳ Ｐゴシック" pitchFamily="34" charset="-128"/>
                <a:cs typeface="+mn-cs"/>
              </a:rPr>
              <a:t>stakeholders</a:t>
            </a:r>
            <a:r>
              <a:rPr lang="fr-FR" sz="1200" kern="1200" dirty="0" smtClean="0">
                <a:solidFill>
                  <a:schemeClr val="tx1"/>
                </a:solidFill>
                <a:effectLst/>
                <a:latin typeface="+mn-lt"/>
                <a:ea typeface="ＭＳ Ｐゴシック" pitchFamily="34" charset="-128"/>
                <a:cs typeface="+mn-cs"/>
              </a:rPr>
              <a:t> and </a:t>
            </a:r>
            <a:r>
              <a:rPr lang="fr-FR" sz="1200" kern="1200" dirty="0" err="1" smtClean="0">
                <a:solidFill>
                  <a:schemeClr val="tx1"/>
                </a:solidFill>
                <a:effectLst/>
                <a:latin typeface="+mn-lt"/>
                <a:ea typeface="ＭＳ Ｐゴシック" pitchFamily="34" charset="-128"/>
                <a:cs typeface="+mn-cs"/>
              </a:rPr>
              <a:t>actors</a:t>
            </a:r>
            <a:r>
              <a:rPr lang="fr-FR" sz="1200" kern="1200" dirty="0" smtClean="0">
                <a:solidFill>
                  <a:schemeClr val="tx1"/>
                </a:solidFill>
                <a:effectLst/>
                <a:latin typeface="+mn-lt"/>
                <a:ea typeface="ＭＳ Ｐゴシック" pitchFamily="34" charset="-128"/>
                <a:cs typeface="+mn-cs"/>
              </a:rPr>
              <a:t> in HE. QA, </a:t>
            </a:r>
            <a:r>
              <a:rPr lang="fr-FR" sz="1200" kern="1200" dirty="0" err="1" smtClean="0">
                <a:solidFill>
                  <a:schemeClr val="tx1"/>
                </a:solidFill>
                <a:effectLst/>
                <a:latin typeface="+mn-lt"/>
                <a:ea typeface="ＭＳ Ｐゴシック" pitchFamily="34" charset="-128"/>
                <a:cs typeface="+mn-cs"/>
              </a:rPr>
              <a:t>whether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internal</a:t>
            </a:r>
            <a:r>
              <a:rPr lang="fr-FR" sz="1200" kern="1200" dirty="0" smtClean="0">
                <a:solidFill>
                  <a:schemeClr val="tx1"/>
                </a:solidFill>
                <a:effectLst/>
                <a:latin typeface="+mn-lt"/>
                <a:ea typeface="ＭＳ Ｐゴシック" pitchFamily="34" charset="-128"/>
                <a:cs typeface="+mn-cs"/>
              </a:rPr>
              <a:t> or </a:t>
            </a:r>
            <a:r>
              <a:rPr lang="fr-FR" sz="1200" kern="1200" dirty="0" err="1" smtClean="0">
                <a:solidFill>
                  <a:schemeClr val="tx1"/>
                </a:solidFill>
                <a:effectLst/>
                <a:latin typeface="+mn-lt"/>
                <a:ea typeface="ＭＳ Ｐゴシック" pitchFamily="34" charset="-128"/>
                <a:cs typeface="+mn-cs"/>
              </a:rPr>
              <a:t>external</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conducted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across</a:t>
            </a:r>
            <a:r>
              <a:rPr lang="fr-FR" sz="1200" kern="1200" dirty="0" smtClean="0">
                <a:solidFill>
                  <a:schemeClr val="tx1"/>
                </a:solidFill>
                <a:effectLst/>
                <a:latin typeface="+mn-lt"/>
                <a:ea typeface="ＭＳ Ｐゴシック" pitchFamily="34" charset="-128"/>
                <a:cs typeface="+mn-cs"/>
              </a:rPr>
              <a:t> the EHEA </a:t>
            </a:r>
            <a:r>
              <a:rPr lang="fr-FR" sz="1200" kern="1200" dirty="0" err="1" smtClean="0">
                <a:solidFill>
                  <a:schemeClr val="tx1"/>
                </a:solidFill>
                <a:effectLst/>
                <a:latin typeface="+mn-lt"/>
                <a:ea typeface="ＭＳ Ｐゴシック" pitchFamily="34" charset="-128"/>
                <a:cs typeface="+mn-cs"/>
              </a:rPr>
              <a:t>according</a:t>
            </a:r>
            <a:r>
              <a:rPr lang="fr-FR" sz="1200" kern="1200" dirty="0" smtClean="0">
                <a:solidFill>
                  <a:schemeClr val="tx1"/>
                </a:solidFill>
                <a:effectLst/>
                <a:latin typeface="+mn-lt"/>
                <a:ea typeface="ＭＳ Ｐゴシック" pitchFamily="34" charset="-128"/>
                <a:cs typeface="+mn-cs"/>
              </a:rPr>
              <a:t> to the </a:t>
            </a:r>
            <a:r>
              <a:rPr lang="fr-FR" sz="1200" kern="1200" dirty="0" err="1" smtClean="0">
                <a:solidFill>
                  <a:schemeClr val="tx1"/>
                </a:solidFill>
                <a:effectLst/>
                <a:latin typeface="+mn-lt"/>
                <a:ea typeface="ＭＳ Ｐゴシック" pitchFamily="34" charset="-128"/>
                <a:cs typeface="+mn-cs"/>
              </a:rPr>
              <a:t>framework</a:t>
            </a:r>
            <a:r>
              <a:rPr lang="fr-FR" sz="1200" kern="1200" dirty="0" smtClean="0">
                <a:solidFill>
                  <a:schemeClr val="tx1"/>
                </a:solidFill>
                <a:effectLst/>
                <a:latin typeface="+mn-lt"/>
                <a:ea typeface="ＭＳ Ｐゴシック" pitchFamily="34" charset="-128"/>
                <a:cs typeface="+mn-cs"/>
              </a:rPr>
              <a:t> of </a:t>
            </a:r>
            <a:r>
              <a:rPr lang="fr-FR" sz="1200" kern="1200" dirty="0" err="1" smtClean="0">
                <a:solidFill>
                  <a:schemeClr val="tx1"/>
                </a:solidFill>
                <a:effectLst/>
                <a:latin typeface="+mn-lt"/>
                <a:ea typeface="ＭＳ Ｐゴシック" pitchFamily="34" charset="-128"/>
                <a:cs typeface="+mn-cs"/>
              </a:rPr>
              <a:t>principles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they</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provide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They</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constitute</a:t>
            </a:r>
            <a:r>
              <a:rPr lang="fr-FR" sz="1200" kern="1200" dirty="0" smtClean="0">
                <a:solidFill>
                  <a:schemeClr val="tx1"/>
                </a:solidFill>
                <a:effectLst/>
                <a:latin typeface="+mn-lt"/>
                <a:ea typeface="ＭＳ Ｐゴシック" pitchFamily="34" charset="-128"/>
                <a:cs typeface="+mn-cs"/>
              </a:rPr>
              <a:t> a crucial </a:t>
            </a:r>
            <a:r>
              <a:rPr lang="fr-FR" sz="1200" kern="1200" dirty="0" err="1" smtClean="0">
                <a:solidFill>
                  <a:schemeClr val="tx1"/>
                </a:solidFill>
                <a:effectLst/>
                <a:latin typeface="+mn-lt"/>
                <a:ea typeface="ＭＳ Ｐゴシック" pitchFamily="34" charset="-128"/>
                <a:cs typeface="+mn-cs"/>
              </a:rPr>
              <a:t>means</a:t>
            </a:r>
            <a:r>
              <a:rPr lang="fr-FR" sz="1200" kern="1200" dirty="0" smtClean="0">
                <a:solidFill>
                  <a:schemeClr val="tx1"/>
                </a:solidFill>
                <a:effectLst/>
                <a:latin typeface="+mn-lt"/>
                <a:ea typeface="ＭＳ Ｐゴシック" pitchFamily="34" charset="-128"/>
                <a:cs typeface="+mn-cs"/>
              </a:rPr>
              <a:t> for </a:t>
            </a:r>
            <a:r>
              <a:rPr lang="fr-FR" sz="1200" kern="1200" dirty="0" err="1" smtClean="0">
                <a:solidFill>
                  <a:schemeClr val="tx1"/>
                </a:solidFill>
                <a:effectLst/>
                <a:latin typeface="+mn-lt"/>
                <a:ea typeface="ＭＳ Ｐゴシック" pitchFamily="34" charset="-128"/>
                <a:cs typeface="+mn-cs"/>
              </a:rPr>
              <a:t>achieving</a:t>
            </a:r>
            <a:r>
              <a:rPr lang="fr-FR" sz="1200" kern="1200" dirty="0" smtClean="0">
                <a:solidFill>
                  <a:schemeClr val="tx1"/>
                </a:solidFill>
                <a:effectLst/>
                <a:latin typeface="+mn-lt"/>
                <a:ea typeface="ＭＳ Ｐゴシック" pitchFamily="34" charset="-128"/>
                <a:cs typeface="+mn-cs"/>
              </a:rPr>
              <a:t> the goals of the </a:t>
            </a:r>
            <a:r>
              <a:rPr lang="fr-FR" sz="1200" kern="1200" dirty="0" err="1" smtClean="0">
                <a:solidFill>
                  <a:schemeClr val="tx1"/>
                </a:solidFill>
                <a:effectLst/>
                <a:latin typeface="+mn-lt"/>
                <a:ea typeface="ＭＳ Ｐゴシック" pitchFamily="34" charset="-128"/>
                <a:cs typeface="+mn-cs"/>
              </a:rPr>
              <a:t>Bologna</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Process</a:t>
            </a:r>
            <a:r>
              <a:rPr lang="fr-FR" sz="1200" kern="1200" dirty="0" smtClean="0">
                <a:solidFill>
                  <a:schemeClr val="tx1"/>
                </a:solidFill>
                <a:effectLst/>
                <a:latin typeface="+mn-lt"/>
                <a:ea typeface="ＭＳ Ｐゴシック" pitchFamily="34" charset="-128"/>
                <a:cs typeface="+mn-cs"/>
              </a:rPr>
              <a:t>.</a:t>
            </a:r>
          </a:p>
          <a:p>
            <a:r>
              <a:rPr lang="fr-FR" sz="1200" kern="1200" dirty="0" smtClean="0">
                <a:solidFill>
                  <a:schemeClr val="tx1"/>
                </a:solidFill>
                <a:effectLst/>
                <a:latin typeface="+mn-lt"/>
                <a:ea typeface="ＭＳ Ｐゴシック" pitchFamily="34" charset="-128"/>
                <a:cs typeface="+mn-cs"/>
              </a:rPr>
              <a:t>2. The </a:t>
            </a:r>
            <a:r>
              <a:rPr lang="fr-FR" sz="1200" kern="1200" dirty="0" err="1" smtClean="0">
                <a:solidFill>
                  <a:schemeClr val="tx1"/>
                </a:solidFill>
                <a:effectLst/>
                <a:latin typeface="+mn-lt"/>
                <a:ea typeface="ＭＳ Ｐゴシック" pitchFamily="34" charset="-128"/>
                <a:cs typeface="+mn-cs"/>
              </a:rPr>
              <a:t>following</a:t>
            </a:r>
            <a:r>
              <a:rPr lang="fr-FR" sz="1200" kern="1200" dirty="0" smtClean="0">
                <a:solidFill>
                  <a:schemeClr val="tx1"/>
                </a:solidFill>
                <a:effectLst/>
                <a:latin typeface="+mn-lt"/>
                <a:ea typeface="ＭＳ Ｐゴシック" pitchFamily="34" charset="-128"/>
                <a:cs typeface="+mn-cs"/>
              </a:rPr>
              <a:t> conclusions </a:t>
            </a:r>
            <a:r>
              <a:rPr lang="fr-FR" sz="1200" kern="1200" dirty="0" err="1" smtClean="0">
                <a:solidFill>
                  <a:schemeClr val="tx1"/>
                </a:solidFill>
                <a:effectLst/>
                <a:latin typeface="+mn-lt"/>
                <a:ea typeface="ＭＳ Ｐゴシック" pitchFamily="34" charset="-128"/>
                <a:cs typeface="+mn-cs"/>
              </a:rPr>
              <a:t>were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reached</a:t>
            </a:r>
            <a:r>
              <a:rPr lang="fr-FR" sz="1200" kern="1200" dirty="0" smtClean="0">
                <a:solidFill>
                  <a:schemeClr val="tx1"/>
                </a:solidFill>
                <a:effectLst/>
                <a:latin typeface="+mn-lt"/>
                <a:ea typeface="ＭＳ Ｐゴシック" pitchFamily="34" charset="-128"/>
                <a:cs typeface="+mn-cs"/>
              </a:rPr>
              <a:t>:</a:t>
            </a:r>
          </a:p>
          <a:p>
            <a:r>
              <a:rPr lang="fr-FR" sz="1200" u="sng" kern="1200" dirty="0" err="1" smtClean="0">
                <a:solidFill>
                  <a:schemeClr val="tx1"/>
                </a:solidFill>
                <a:effectLst/>
                <a:latin typeface="+mn-lt"/>
                <a:ea typeface="ＭＳ Ｐゴシック" pitchFamily="34" charset="-128"/>
                <a:cs typeface="+mn-cs"/>
              </a:rPr>
              <a:t>Purpose</a:t>
            </a:r>
            <a:r>
              <a:rPr lang="fr-FR" sz="1200" u="sng" kern="1200" dirty="0" smtClean="0">
                <a:solidFill>
                  <a:schemeClr val="tx1"/>
                </a:solidFill>
                <a:effectLst/>
                <a:latin typeface="+mn-lt"/>
                <a:ea typeface="ＭＳ Ｐゴシック" pitchFamily="34" charset="-128"/>
                <a:cs typeface="+mn-cs"/>
              </a:rPr>
              <a:t> and Scop</a:t>
            </a:r>
            <a:r>
              <a:rPr lang="fr-FR" sz="1200" kern="1200" dirty="0" smtClean="0">
                <a:solidFill>
                  <a:schemeClr val="tx1"/>
                </a:solidFill>
                <a:effectLst/>
                <a:latin typeface="+mn-lt"/>
                <a:ea typeface="ＭＳ Ｐゴシック" pitchFamily="34" charset="-128"/>
                <a:cs typeface="+mn-cs"/>
              </a:rPr>
              <a:t>e: </a:t>
            </a:r>
            <a:r>
              <a:rPr lang="fr-FR" sz="1200" kern="1200" dirty="0" err="1" smtClean="0">
                <a:solidFill>
                  <a:schemeClr val="tx1"/>
                </a:solidFill>
                <a:effectLst/>
                <a:latin typeface="+mn-lt"/>
                <a:ea typeface="ＭＳ Ｐゴシック" pitchFamily="34" charset="-128"/>
                <a:cs typeface="+mn-cs"/>
              </a:rPr>
              <a:t>it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was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generally</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concluded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that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is</a:t>
            </a:r>
            <a:r>
              <a:rPr lang="fr-FR" sz="1200" kern="1200" dirty="0" smtClean="0">
                <a:solidFill>
                  <a:schemeClr val="tx1"/>
                </a:solidFill>
                <a:effectLst/>
                <a:latin typeface="+mn-lt"/>
                <a:ea typeface="ＭＳ Ｐゴシック" pitchFamily="34" charset="-128"/>
                <a:cs typeface="+mn-cs"/>
              </a:rPr>
              <a:t> essential to </a:t>
            </a:r>
            <a:r>
              <a:rPr lang="fr-FR" sz="1200" kern="1200" dirty="0" err="1" smtClean="0">
                <a:solidFill>
                  <a:schemeClr val="tx1"/>
                </a:solidFill>
                <a:effectLst/>
                <a:latin typeface="+mn-lt"/>
                <a:ea typeface="ＭＳ Ｐゴシック" pitchFamily="34" charset="-128"/>
                <a:cs typeface="+mn-cs"/>
              </a:rPr>
              <a:t>maintain</a:t>
            </a:r>
            <a:r>
              <a:rPr lang="fr-FR" sz="1200" kern="1200" dirty="0" smtClean="0">
                <a:solidFill>
                  <a:schemeClr val="tx1"/>
                </a:solidFill>
                <a:effectLst/>
                <a:latin typeface="+mn-lt"/>
                <a:ea typeface="ＭＳ Ｐゴシック" pitchFamily="34" charset="-128"/>
                <a:cs typeface="+mn-cs"/>
              </a:rPr>
              <a:t> the concept of the </a:t>
            </a:r>
            <a:r>
              <a:rPr lang="fr-FR" sz="1200" kern="1200" dirty="0" err="1" smtClean="0">
                <a:solidFill>
                  <a:schemeClr val="tx1"/>
                </a:solidFill>
                <a:effectLst/>
                <a:latin typeface="+mn-lt"/>
                <a:ea typeface="ＭＳ Ｐゴシック" pitchFamily="34" charset="-128"/>
                <a:cs typeface="+mn-cs"/>
              </a:rPr>
              <a:t>generic</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principle</a:t>
            </a:r>
            <a:r>
              <a:rPr lang="fr-FR" sz="1200" kern="1200" dirty="0" smtClean="0">
                <a:solidFill>
                  <a:schemeClr val="tx1"/>
                </a:solidFill>
                <a:effectLst/>
                <a:latin typeface="+mn-lt"/>
                <a:ea typeface="ＭＳ Ｐゴシック" pitchFamily="34" charset="-128"/>
                <a:cs typeface="+mn-cs"/>
              </a:rPr>
              <a:t> in </a:t>
            </a:r>
            <a:r>
              <a:rPr lang="fr-FR" sz="1200" kern="1200" dirty="0" err="1" smtClean="0">
                <a:solidFill>
                  <a:schemeClr val="tx1"/>
                </a:solidFill>
                <a:effectLst/>
                <a:latin typeface="+mn-lt"/>
                <a:ea typeface="ＭＳ Ｐゴシック" pitchFamily="34" charset="-128"/>
                <a:cs typeface="+mn-cs"/>
              </a:rPr>
              <a:t>order</a:t>
            </a:r>
            <a:r>
              <a:rPr lang="fr-FR" sz="1200" kern="1200" dirty="0" smtClean="0">
                <a:solidFill>
                  <a:schemeClr val="tx1"/>
                </a:solidFill>
                <a:effectLst/>
                <a:latin typeface="+mn-lt"/>
                <a:ea typeface="ＭＳ Ｐゴシック" pitchFamily="34" charset="-128"/>
                <a:cs typeface="+mn-cs"/>
              </a:rPr>
              <a:t> to </a:t>
            </a:r>
            <a:r>
              <a:rPr lang="fr-FR" sz="1200" kern="1200" dirty="0" err="1" smtClean="0">
                <a:solidFill>
                  <a:schemeClr val="tx1"/>
                </a:solidFill>
                <a:effectLst/>
                <a:latin typeface="+mn-lt"/>
                <a:ea typeface="ＭＳ Ｐゴシック" pitchFamily="34" charset="-128"/>
                <a:cs typeface="+mn-cs"/>
              </a:rPr>
              <a:t>ensure</a:t>
            </a:r>
            <a:r>
              <a:rPr lang="fr-FR" sz="1200" kern="1200" dirty="0" smtClean="0">
                <a:solidFill>
                  <a:schemeClr val="tx1"/>
                </a:solidFill>
                <a:effectLst/>
                <a:latin typeface="+mn-lt"/>
                <a:ea typeface="ＭＳ Ｐゴシック" pitchFamily="34" charset="-128"/>
                <a:cs typeface="+mn-cs"/>
              </a:rPr>
              <a:t> the </a:t>
            </a:r>
            <a:r>
              <a:rPr lang="fr-FR" sz="1200" kern="1200" dirty="0" err="1" smtClean="0">
                <a:solidFill>
                  <a:schemeClr val="tx1"/>
                </a:solidFill>
                <a:effectLst/>
                <a:latin typeface="+mn-lt"/>
                <a:ea typeface="ＭＳ Ｐゴシック" pitchFamily="34" charset="-128"/>
                <a:cs typeface="+mn-cs"/>
              </a:rPr>
              <a:t>continuing</a:t>
            </a:r>
            <a:r>
              <a:rPr lang="fr-FR" sz="1200" kern="1200" dirty="0" smtClean="0">
                <a:solidFill>
                  <a:schemeClr val="tx1"/>
                </a:solidFill>
                <a:effectLst/>
                <a:latin typeface="+mn-lt"/>
                <a:ea typeface="ＭＳ Ｐゴシック" pitchFamily="34" charset="-128"/>
                <a:cs typeface="+mn-cs"/>
              </a:rPr>
              <a:t> relevance of the ESG to all relevant </a:t>
            </a:r>
            <a:r>
              <a:rPr lang="fr-FR" sz="1200" kern="1200" dirty="0" err="1" smtClean="0">
                <a:solidFill>
                  <a:schemeClr val="tx1"/>
                </a:solidFill>
                <a:effectLst/>
                <a:latin typeface="+mn-lt"/>
                <a:ea typeface="ＭＳ Ｐゴシック" pitchFamily="34" charset="-128"/>
                <a:cs typeface="+mn-cs"/>
              </a:rPr>
              <a:t>stakeholders</a:t>
            </a:r>
            <a:r>
              <a:rPr lang="fr-FR" sz="1200" kern="1200" dirty="0" smtClean="0">
                <a:solidFill>
                  <a:schemeClr val="tx1"/>
                </a:solidFill>
                <a:effectLst/>
                <a:latin typeface="+mn-lt"/>
                <a:ea typeface="ＭＳ Ｐゴシック" pitchFamily="34" charset="-128"/>
                <a:cs typeface="+mn-cs"/>
              </a:rPr>
              <a:t> in the EHEA and to </a:t>
            </a:r>
            <a:r>
              <a:rPr lang="fr-FR" sz="1200" kern="1200" dirty="0" err="1" smtClean="0">
                <a:solidFill>
                  <a:schemeClr val="tx1"/>
                </a:solidFill>
                <a:effectLst/>
                <a:latin typeface="+mn-lt"/>
                <a:ea typeface="ＭＳ Ｐゴシック" pitchFamily="34" charset="-128"/>
                <a:cs typeface="+mn-cs"/>
              </a:rPr>
              <a:t>maintain</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their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authority</a:t>
            </a:r>
            <a:r>
              <a:rPr lang="fr-FR" sz="1200" kern="1200" dirty="0" smtClean="0">
                <a:solidFill>
                  <a:schemeClr val="tx1"/>
                </a:solidFill>
                <a:effectLst/>
                <a:latin typeface="+mn-lt"/>
                <a:ea typeface="ＭＳ Ｐゴシック" pitchFamily="34" charset="-128"/>
                <a:cs typeface="+mn-cs"/>
              </a:rPr>
              <a:t> as the </a:t>
            </a:r>
            <a:r>
              <a:rPr lang="fr-FR" sz="1200" kern="1200" dirty="0" err="1" smtClean="0">
                <a:solidFill>
                  <a:schemeClr val="tx1"/>
                </a:solidFill>
                <a:effectLst/>
                <a:latin typeface="+mn-lt"/>
                <a:ea typeface="ＭＳ Ｐゴシック" pitchFamily="34" charset="-128"/>
                <a:cs typeface="+mn-cs"/>
              </a:rPr>
              <a:t>common</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reference</a:t>
            </a:r>
            <a:r>
              <a:rPr lang="fr-FR" sz="1200" kern="1200" dirty="0" smtClean="0">
                <a:solidFill>
                  <a:schemeClr val="tx1"/>
                </a:solidFill>
                <a:effectLst/>
                <a:latin typeface="+mn-lt"/>
                <a:ea typeface="ＭＳ Ｐゴシック" pitchFamily="34" charset="-128"/>
                <a:cs typeface="+mn-cs"/>
              </a:rPr>
              <a:t> point for QA in the EHEA. </a:t>
            </a:r>
            <a:r>
              <a:rPr lang="fr-FR" sz="1200" strike="sngStrike" kern="1200" dirty="0" smtClean="0">
                <a:solidFill>
                  <a:schemeClr val="tx1"/>
                </a:solidFill>
                <a:effectLst/>
                <a:latin typeface="+mn-lt"/>
                <a:ea typeface="ＭＳ Ｐゴシック" pitchFamily="34" charset="-128"/>
                <a:cs typeface="+mn-cs"/>
              </a:rPr>
              <a:t>A tension </a:t>
            </a:r>
            <a:r>
              <a:rPr lang="fr-FR" sz="1200" strike="sngStrike" kern="1200" dirty="0" err="1" smtClean="0">
                <a:solidFill>
                  <a:schemeClr val="tx1"/>
                </a:solidFill>
                <a:effectLst/>
                <a:latin typeface="+mn-lt"/>
                <a:ea typeface="ＭＳ Ｐゴシック" pitchFamily="34" charset="-128"/>
                <a:cs typeface="+mn-cs"/>
              </a:rPr>
              <a:t>regarding</a:t>
            </a:r>
            <a:r>
              <a:rPr lang="fr-FR" sz="1200" strike="sngStrike" kern="1200" dirty="0" smtClean="0">
                <a:solidFill>
                  <a:schemeClr val="tx1"/>
                </a:solidFill>
                <a:effectLst/>
                <a:latin typeface="+mn-lt"/>
                <a:ea typeface="ＭＳ Ｐゴシック" pitchFamily="34" charset="-128"/>
                <a:cs typeface="+mn-cs"/>
              </a:rPr>
              <a:t> the </a:t>
            </a:r>
            <a:r>
              <a:rPr lang="fr-FR" sz="1200" strike="sngStrike" kern="1200" dirty="0" err="1" smtClean="0">
                <a:solidFill>
                  <a:schemeClr val="tx1"/>
                </a:solidFill>
                <a:effectLst/>
                <a:latin typeface="+mn-lt"/>
                <a:ea typeface="ＭＳ Ｐゴシック" pitchFamily="34" charset="-128"/>
                <a:cs typeface="+mn-cs"/>
              </a:rPr>
              <a:t>purpose</a:t>
            </a:r>
            <a:r>
              <a:rPr lang="fr-FR" sz="1200" strike="sngStrike" kern="1200" dirty="0" smtClean="0">
                <a:solidFill>
                  <a:schemeClr val="tx1"/>
                </a:solidFill>
                <a:effectLst/>
                <a:latin typeface="+mn-lt"/>
                <a:ea typeface="ＭＳ Ｐゴシック" pitchFamily="34" charset="-128"/>
                <a:cs typeface="+mn-cs"/>
              </a:rPr>
              <a:t> of the ESG </a:t>
            </a:r>
            <a:r>
              <a:rPr lang="fr-FR" sz="1200" strike="sngStrike" kern="1200" dirty="0" err="1" smtClean="0">
                <a:solidFill>
                  <a:schemeClr val="tx1"/>
                </a:solidFill>
                <a:effectLst/>
                <a:latin typeface="+mn-lt"/>
                <a:ea typeface="ＭＳ Ｐゴシック" pitchFamily="34" charset="-128"/>
                <a:cs typeface="+mn-cs"/>
              </a:rPr>
              <a:t>was</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raised</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that</a:t>
            </a:r>
            <a:r>
              <a:rPr lang="fr-FR" sz="1200" strike="sngStrike" kern="1200" dirty="0" smtClean="0">
                <a:solidFill>
                  <a:schemeClr val="tx1"/>
                </a:solidFill>
                <a:effectLst/>
                <a:latin typeface="+mn-lt"/>
                <a:ea typeface="ＭＳ Ｐゴシック" pitchFamily="34" charset="-128"/>
                <a:cs typeface="+mn-cs"/>
              </a:rPr>
              <a:t> of </a:t>
            </a:r>
            <a:r>
              <a:rPr lang="fr-FR" sz="1200" strike="sngStrike" kern="1200" dirty="0" err="1" smtClean="0">
                <a:solidFill>
                  <a:schemeClr val="tx1"/>
                </a:solidFill>
                <a:effectLst/>
                <a:latin typeface="+mn-lt"/>
                <a:ea typeface="ＭＳ Ｐゴシック" pitchFamily="34" charset="-128"/>
                <a:cs typeface="+mn-cs"/>
              </a:rPr>
              <a:t>their</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role</a:t>
            </a:r>
            <a:r>
              <a:rPr lang="fr-FR" sz="1200" strike="sngStrike" kern="1200" dirty="0" smtClean="0">
                <a:solidFill>
                  <a:schemeClr val="tx1"/>
                </a:solidFill>
                <a:effectLst/>
                <a:latin typeface="+mn-lt"/>
                <a:ea typeface="ＭＳ Ｐゴシック" pitchFamily="34" charset="-128"/>
                <a:cs typeface="+mn-cs"/>
              </a:rPr>
              <a:t> as a </a:t>
            </a:r>
            <a:r>
              <a:rPr lang="fr-FR" sz="1200" strike="sngStrike" kern="1200" dirty="0" err="1" smtClean="0">
                <a:solidFill>
                  <a:schemeClr val="tx1"/>
                </a:solidFill>
                <a:effectLst/>
                <a:latin typeface="+mn-lt"/>
                <a:ea typeface="ＭＳ Ｐゴシック" pitchFamily="34" charset="-128"/>
                <a:cs typeface="+mn-cs"/>
              </a:rPr>
              <a:t>reference</a:t>
            </a:r>
            <a:r>
              <a:rPr lang="fr-FR" sz="1200" strike="sngStrike" kern="1200" dirty="0" smtClean="0">
                <a:solidFill>
                  <a:schemeClr val="tx1"/>
                </a:solidFill>
                <a:effectLst/>
                <a:latin typeface="+mn-lt"/>
                <a:ea typeface="ＭＳ Ｐゴシック" pitchFamily="34" charset="-128"/>
                <a:cs typeface="+mn-cs"/>
              </a:rPr>
              <a:t> document as </a:t>
            </a:r>
            <a:r>
              <a:rPr lang="fr-FR" sz="1200" strike="sngStrike" kern="1200" dirty="0" err="1" smtClean="0">
                <a:solidFill>
                  <a:schemeClr val="tx1"/>
                </a:solidFill>
                <a:effectLst/>
                <a:latin typeface="+mn-lt"/>
                <a:ea typeface="ＭＳ Ｐゴシック" pitchFamily="34" charset="-128"/>
                <a:cs typeface="+mn-cs"/>
              </a:rPr>
              <a:t>opposed</a:t>
            </a:r>
            <a:r>
              <a:rPr lang="fr-FR" sz="1200" strike="sngStrike" kern="1200" dirty="0" smtClean="0">
                <a:solidFill>
                  <a:schemeClr val="tx1"/>
                </a:solidFill>
                <a:effectLst/>
                <a:latin typeface="+mn-lt"/>
                <a:ea typeface="ＭＳ Ｐゴシック" pitchFamily="34" charset="-128"/>
                <a:cs typeface="+mn-cs"/>
              </a:rPr>
              <a:t> to </a:t>
            </a:r>
            <a:r>
              <a:rPr lang="fr-FR" sz="1200" strike="sngStrike" kern="1200" dirty="0" err="1" smtClean="0">
                <a:solidFill>
                  <a:schemeClr val="tx1"/>
                </a:solidFill>
                <a:effectLst/>
                <a:latin typeface="+mn-lt"/>
                <a:ea typeface="ＭＳ Ｐゴシック" pitchFamily="34" charset="-128"/>
                <a:cs typeface="+mn-cs"/>
              </a:rPr>
              <a:t>that</a:t>
            </a:r>
            <a:r>
              <a:rPr lang="fr-FR" sz="1200" strike="sngStrike" kern="1200" dirty="0" smtClean="0">
                <a:solidFill>
                  <a:schemeClr val="tx1"/>
                </a:solidFill>
                <a:effectLst/>
                <a:latin typeface="+mn-lt"/>
                <a:ea typeface="ＭＳ Ｐゴシック" pitchFamily="34" charset="-128"/>
                <a:cs typeface="+mn-cs"/>
              </a:rPr>
              <a:t> of a </a:t>
            </a:r>
            <a:r>
              <a:rPr lang="fr-FR" sz="1200" strike="sngStrike" kern="1200" dirty="0" err="1" smtClean="0">
                <a:solidFill>
                  <a:schemeClr val="tx1"/>
                </a:solidFill>
                <a:effectLst/>
                <a:latin typeface="+mn-lt"/>
                <a:ea typeface="ＭＳ Ｐゴシック" pitchFamily="34" charset="-128"/>
                <a:cs typeface="+mn-cs"/>
              </a:rPr>
              <a:t>compliance</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tool</a:t>
            </a:r>
            <a:r>
              <a:rPr lang="fr-FR" sz="1200" strike="sngStrike" kern="1200" dirty="0" smtClean="0">
                <a:solidFill>
                  <a:schemeClr val="tx1"/>
                </a:solidFill>
                <a:effectLst/>
                <a:latin typeface="+mn-lt"/>
                <a:ea typeface="ＭＳ Ｐゴシック" pitchFamily="34" charset="-128"/>
                <a:cs typeface="+mn-cs"/>
              </a:rPr>
              <a:t>. The </a:t>
            </a:r>
            <a:r>
              <a:rPr lang="fr-FR" sz="1200" strike="sngStrike" kern="1200" dirty="0" err="1" smtClean="0">
                <a:solidFill>
                  <a:schemeClr val="tx1"/>
                </a:solidFill>
                <a:effectLst/>
                <a:latin typeface="+mn-lt"/>
                <a:ea typeface="ＭＳ Ｐゴシック" pitchFamily="34" charset="-128"/>
                <a:cs typeface="+mn-cs"/>
              </a:rPr>
              <a:t>current</a:t>
            </a:r>
            <a:r>
              <a:rPr lang="fr-FR" sz="1200" strike="sngStrike" kern="1200" dirty="0" smtClean="0">
                <a:solidFill>
                  <a:schemeClr val="tx1"/>
                </a:solidFill>
                <a:effectLst/>
                <a:latin typeface="+mn-lt"/>
                <a:ea typeface="ＭＳ Ｐゴシック" pitchFamily="34" charset="-128"/>
                <a:cs typeface="+mn-cs"/>
              </a:rPr>
              <a:t> scope </a:t>
            </a:r>
            <a:r>
              <a:rPr lang="fr-FR" sz="1200" strike="sngStrike" kern="1200" dirty="0" err="1" smtClean="0">
                <a:solidFill>
                  <a:schemeClr val="tx1"/>
                </a:solidFill>
                <a:effectLst/>
                <a:latin typeface="+mn-lt"/>
                <a:ea typeface="ＭＳ Ｐゴシック" pitchFamily="34" charset="-128"/>
                <a:cs typeface="+mn-cs"/>
              </a:rPr>
              <a:t>is</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deemed</a:t>
            </a:r>
            <a:r>
              <a:rPr lang="fr-FR" sz="1200" strike="sngStrike" kern="1200" dirty="0" smtClean="0">
                <a:solidFill>
                  <a:schemeClr val="tx1"/>
                </a:solidFill>
                <a:effectLst/>
                <a:latin typeface="+mn-lt"/>
                <a:ea typeface="ＭＳ Ｐゴシック" pitchFamily="34" charset="-128"/>
                <a:cs typeface="+mn-cs"/>
              </a:rPr>
              <a:t> to </a:t>
            </a:r>
            <a:r>
              <a:rPr lang="fr-FR" sz="1200" strike="sngStrike" kern="1200" dirty="0" err="1" smtClean="0">
                <a:solidFill>
                  <a:schemeClr val="tx1"/>
                </a:solidFill>
                <a:effectLst/>
                <a:latin typeface="+mn-lt"/>
                <a:ea typeface="ＭＳ Ｐゴシック" pitchFamily="34" charset="-128"/>
                <a:cs typeface="+mn-cs"/>
              </a:rPr>
              <a:t>be</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generally</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appropriate</a:t>
            </a:r>
            <a:r>
              <a:rPr lang="fr-FR" sz="1200" strike="sngStrike" kern="1200" dirty="0" smtClean="0">
                <a:solidFill>
                  <a:schemeClr val="tx1"/>
                </a:solidFill>
                <a:effectLst/>
                <a:latin typeface="+mn-lt"/>
                <a:ea typeface="ＭＳ Ｐゴシック" pitchFamily="34" charset="-128"/>
                <a:cs typeface="+mn-cs"/>
              </a:rPr>
              <a:t> but </a:t>
            </a:r>
            <a:r>
              <a:rPr lang="fr-FR" sz="1200" strike="sngStrike" kern="1200" dirty="0" err="1" smtClean="0">
                <a:solidFill>
                  <a:schemeClr val="tx1"/>
                </a:solidFill>
                <a:effectLst/>
                <a:latin typeface="+mn-lt"/>
                <a:ea typeface="ＭＳ Ｐゴシック" pitchFamily="34" charset="-128"/>
                <a:cs typeface="+mn-cs"/>
              </a:rPr>
              <a:t>there</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is</a:t>
            </a:r>
            <a:r>
              <a:rPr lang="fr-FR" sz="1200" strike="sngStrike" kern="1200" dirty="0" smtClean="0">
                <a:solidFill>
                  <a:schemeClr val="tx1"/>
                </a:solidFill>
                <a:effectLst/>
                <a:latin typeface="+mn-lt"/>
                <a:ea typeface="ＭＳ Ｐゴシック" pitchFamily="34" charset="-128"/>
                <a:cs typeface="+mn-cs"/>
              </a:rPr>
              <a:t> encouragement to </a:t>
            </a:r>
            <a:r>
              <a:rPr lang="fr-FR" sz="1200" strike="sngStrike" kern="1200" dirty="0" err="1" smtClean="0">
                <a:solidFill>
                  <a:schemeClr val="tx1"/>
                </a:solidFill>
                <a:effectLst/>
                <a:latin typeface="+mn-lt"/>
                <a:ea typeface="ＭＳ Ｐゴシック" pitchFamily="34" charset="-128"/>
                <a:cs typeface="+mn-cs"/>
              </a:rPr>
              <a:t>reflect</a:t>
            </a:r>
            <a:r>
              <a:rPr lang="fr-FR" sz="1200" strike="sngStrike" kern="1200" dirty="0" smtClean="0">
                <a:solidFill>
                  <a:schemeClr val="tx1"/>
                </a:solidFill>
                <a:effectLst/>
                <a:latin typeface="+mn-lt"/>
                <a:ea typeface="ＭＳ Ｐゴシック" pitchFamily="34" charset="-128"/>
                <a:cs typeface="+mn-cs"/>
              </a:rPr>
              <a:t> on the </a:t>
            </a:r>
            <a:r>
              <a:rPr lang="fr-FR" sz="1200" strike="sngStrike" kern="1200" dirty="0" err="1" smtClean="0">
                <a:solidFill>
                  <a:schemeClr val="tx1"/>
                </a:solidFill>
                <a:effectLst/>
                <a:latin typeface="+mn-lt"/>
                <a:ea typeface="ＭＳ Ｐゴシック" pitchFamily="34" charset="-128"/>
                <a:cs typeface="+mn-cs"/>
              </a:rPr>
              <a:t>extent</a:t>
            </a:r>
            <a:r>
              <a:rPr lang="fr-FR" sz="1200" strike="sngStrike" kern="1200" dirty="0" smtClean="0">
                <a:solidFill>
                  <a:schemeClr val="tx1"/>
                </a:solidFill>
                <a:effectLst/>
                <a:latin typeface="+mn-lt"/>
                <a:ea typeface="ＭＳ Ｐゴシック" pitchFamily="34" charset="-128"/>
                <a:cs typeface="+mn-cs"/>
              </a:rPr>
              <a:t> to </a:t>
            </a:r>
            <a:r>
              <a:rPr lang="fr-FR" sz="1200" strike="sngStrike" kern="1200" dirty="0" err="1" smtClean="0">
                <a:solidFill>
                  <a:schemeClr val="tx1"/>
                </a:solidFill>
                <a:effectLst/>
                <a:latin typeface="+mn-lt"/>
                <a:ea typeface="ＭＳ Ｐゴシック" pitchFamily="34" charset="-128"/>
                <a:cs typeface="+mn-cs"/>
              </a:rPr>
              <a:t>which</a:t>
            </a:r>
            <a:r>
              <a:rPr lang="fr-FR" sz="1200" strike="sngStrike" kern="1200" dirty="0" smtClean="0">
                <a:solidFill>
                  <a:schemeClr val="tx1"/>
                </a:solidFill>
                <a:effectLst/>
                <a:latin typeface="+mn-lt"/>
                <a:ea typeface="ＭＳ Ｐゴシック" pitchFamily="34" charset="-128"/>
                <a:cs typeface="+mn-cs"/>
              </a:rPr>
              <a:t> a </a:t>
            </a:r>
            <a:r>
              <a:rPr lang="fr-FR" sz="1200" strike="sngStrike" kern="1200" dirty="0" err="1" smtClean="0">
                <a:solidFill>
                  <a:schemeClr val="tx1"/>
                </a:solidFill>
                <a:effectLst/>
                <a:latin typeface="+mn-lt"/>
                <a:ea typeface="ＭＳ Ｐゴシック" pitchFamily="34" charset="-128"/>
                <a:cs typeface="+mn-cs"/>
              </a:rPr>
              <a:t>revised</a:t>
            </a:r>
            <a:r>
              <a:rPr lang="fr-FR" sz="1200" strike="sngStrike" kern="1200" dirty="0" smtClean="0">
                <a:solidFill>
                  <a:schemeClr val="tx1"/>
                </a:solidFill>
                <a:effectLst/>
                <a:latin typeface="+mn-lt"/>
                <a:ea typeface="ＭＳ Ｐゴシック" pitchFamily="34" charset="-128"/>
                <a:cs typeface="+mn-cs"/>
              </a:rPr>
              <a:t> ESG document </a:t>
            </a:r>
            <a:r>
              <a:rPr lang="fr-FR" sz="1200" strike="sngStrike" kern="1200" dirty="0" err="1" smtClean="0">
                <a:solidFill>
                  <a:schemeClr val="tx1"/>
                </a:solidFill>
                <a:effectLst/>
                <a:latin typeface="+mn-lt"/>
                <a:ea typeface="ＭＳ Ｐゴシック" pitchFamily="34" charset="-128"/>
                <a:cs typeface="+mn-cs"/>
              </a:rPr>
              <a:t>should</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link</a:t>
            </a:r>
            <a:r>
              <a:rPr lang="fr-FR" sz="1200" strike="sngStrike" kern="1200" dirty="0" smtClean="0">
                <a:solidFill>
                  <a:schemeClr val="tx1"/>
                </a:solidFill>
                <a:effectLst/>
                <a:latin typeface="+mn-lt"/>
                <a:ea typeface="ＭＳ Ｐゴシック" pitchFamily="34" charset="-128"/>
                <a:cs typeface="+mn-cs"/>
              </a:rPr>
              <a:t> to </a:t>
            </a:r>
            <a:r>
              <a:rPr lang="fr-FR" sz="1200" strike="sngStrike" kern="1200" dirty="0" err="1" smtClean="0">
                <a:solidFill>
                  <a:schemeClr val="tx1"/>
                </a:solidFill>
                <a:effectLst/>
                <a:latin typeface="+mn-lt"/>
                <a:ea typeface="ＭＳ Ｐゴシック" pitchFamily="34" charset="-128"/>
                <a:cs typeface="+mn-cs"/>
              </a:rPr>
              <a:t>specific</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Bologna</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commitments</a:t>
            </a:r>
            <a:r>
              <a:rPr lang="fr-FR" sz="1200" strike="sngStrike" kern="1200" dirty="0" smtClean="0">
                <a:solidFill>
                  <a:schemeClr val="tx1"/>
                </a:solidFill>
                <a:effectLst/>
                <a:latin typeface="+mn-lt"/>
                <a:ea typeface="ＭＳ Ｐゴシック" pitchFamily="34" charset="-128"/>
                <a:cs typeface="+mn-cs"/>
              </a:rPr>
              <a:t> and </a:t>
            </a:r>
            <a:r>
              <a:rPr lang="fr-FR" sz="1200" strike="sngStrike" kern="1200" dirty="0" err="1" smtClean="0">
                <a:solidFill>
                  <a:schemeClr val="tx1"/>
                </a:solidFill>
                <a:effectLst/>
                <a:latin typeface="+mn-lt"/>
                <a:ea typeface="ＭＳ Ｐゴシック" pitchFamily="34" charset="-128"/>
                <a:cs typeface="+mn-cs"/>
              </a:rPr>
              <a:t>reflect</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overarching</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principles</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agreed</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among</a:t>
            </a:r>
            <a:r>
              <a:rPr lang="fr-FR" sz="1200" strike="sngStrike" kern="1200" dirty="0" smtClean="0">
                <a:solidFill>
                  <a:schemeClr val="tx1"/>
                </a:solidFill>
                <a:effectLst/>
                <a:latin typeface="+mn-lt"/>
                <a:ea typeface="ＭＳ Ｐゴシック" pitchFamily="34" charset="-128"/>
                <a:cs typeface="+mn-cs"/>
              </a:rPr>
              <a:t> the </a:t>
            </a:r>
            <a:r>
              <a:rPr lang="fr-FR" sz="1200" strike="sngStrike" kern="1200" dirty="0" err="1" smtClean="0">
                <a:solidFill>
                  <a:schemeClr val="tx1"/>
                </a:solidFill>
                <a:effectLst/>
                <a:latin typeface="+mn-lt"/>
                <a:ea typeface="ＭＳ Ｐゴシック" pitchFamily="34" charset="-128"/>
                <a:cs typeface="+mn-cs"/>
              </a:rPr>
              <a:t>Bologna</a:t>
            </a:r>
            <a:r>
              <a:rPr lang="fr-FR" sz="1200" strike="sngStrike" kern="1200" dirty="0" smtClean="0">
                <a:solidFill>
                  <a:schemeClr val="tx1"/>
                </a:solidFill>
                <a:effectLst/>
                <a:latin typeface="+mn-lt"/>
                <a:ea typeface="ＭＳ Ｐゴシック" pitchFamily="34" charset="-128"/>
                <a:cs typeface="+mn-cs"/>
              </a:rPr>
              <a:t> </a:t>
            </a:r>
            <a:r>
              <a:rPr lang="fr-FR" sz="1200" strike="sngStrike" kern="1200" dirty="0" err="1" smtClean="0">
                <a:solidFill>
                  <a:schemeClr val="tx1"/>
                </a:solidFill>
                <a:effectLst/>
                <a:latin typeface="+mn-lt"/>
                <a:ea typeface="ＭＳ Ｐゴシック" pitchFamily="34" charset="-128"/>
                <a:cs typeface="+mn-cs"/>
              </a:rPr>
              <a:t>signatories</a:t>
            </a:r>
            <a:r>
              <a:rPr lang="fr-FR" sz="1200" strike="sngStrike" kern="1200" dirty="0" smtClean="0">
                <a:solidFill>
                  <a:schemeClr val="tx1"/>
                </a:solidFill>
                <a:effectLst/>
                <a:latin typeface="+mn-lt"/>
                <a:ea typeface="ＭＳ Ｐゴシック" pitchFamily="34" charset="-128"/>
                <a:cs typeface="+mn-cs"/>
              </a:rPr>
              <a:t>.</a:t>
            </a:r>
          </a:p>
          <a:p>
            <a:r>
              <a:rPr lang="fr-FR" sz="1200" u="sng" kern="1200" dirty="0" err="1" smtClean="0">
                <a:solidFill>
                  <a:schemeClr val="tx1"/>
                </a:solidFill>
                <a:effectLst/>
                <a:latin typeface="+mn-lt"/>
                <a:ea typeface="ＭＳ Ｐゴシック" pitchFamily="34" charset="-128"/>
                <a:cs typeface="+mn-cs"/>
              </a:rPr>
              <a:t>Clarity</a:t>
            </a:r>
            <a:r>
              <a:rPr lang="fr-FR" sz="1200" u="sng" kern="1200" dirty="0" smtClean="0">
                <a:solidFill>
                  <a:schemeClr val="tx1"/>
                </a:solidFill>
                <a:effectLst/>
                <a:latin typeface="+mn-lt"/>
                <a:ea typeface="ＭＳ Ｐゴシック" pitchFamily="34" charset="-128"/>
                <a:cs typeface="+mn-cs"/>
              </a:rPr>
              <a:t> and </a:t>
            </a:r>
            <a:r>
              <a:rPr lang="fr-FR" sz="1200" u="sng" kern="1200" dirty="0" err="1" smtClean="0">
                <a:solidFill>
                  <a:schemeClr val="tx1"/>
                </a:solidFill>
                <a:effectLst/>
                <a:latin typeface="+mn-lt"/>
                <a:ea typeface="ＭＳ Ｐゴシック" pitchFamily="34" charset="-128"/>
                <a:cs typeface="+mn-cs"/>
              </a:rPr>
              <a:t>Usability</a:t>
            </a:r>
            <a:r>
              <a:rPr lang="fr-FR" sz="1200" u="sng"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clear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that</a:t>
            </a:r>
            <a:r>
              <a:rPr lang="fr-FR" sz="1200" kern="1200" dirty="0" smtClean="0">
                <a:solidFill>
                  <a:schemeClr val="tx1"/>
                </a:solidFill>
                <a:effectLst/>
                <a:latin typeface="+mn-lt"/>
                <a:ea typeface="ＭＳ Ｐゴシック" pitchFamily="34" charset="-128"/>
                <a:cs typeface="+mn-cs"/>
              </a:rPr>
              <a:t> the document </a:t>
            </a:r>
            <a:r>
              <a:rPr lang="fr-FR" sz="1200" kern="1200" dirty="0" err="1" smtClean="0">
                <a:solidFill>
                  <a:schemeClr val="tx1"/>
                </a:solidFill>
                <a:effectLst/>
                <a:latin typeface="+mn-lt"/>
                <a:ea typeface="ＭＳ Ｐゴシック" pitchFamily="34" charset="-128"/>
                <a:cs typeface="+mn-cs"/>
              </a:rPr>
              <a:t>could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be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improved</a:t>
            </a:r>
            <a:r>
              <a:rPr lang="fr-FR" sz="1200" kern="1200" dirty="0" smtClean="0">
                <a:solidFill>
                  <a:schemeClr val="tx1"/>
                </a:solidFill>
                <a:effectLst/>
                <a:latin typeface="+mn-lt"/>
                <a:ea typeface="ＭＳ Ｐゴシック" pitchFamily="34" charset="-128"/>
                <a:cs typeface="+mn-cs"/>
              </a:rPr>
              <a:t> by </a:t>
            </a:r>
            <a:r>
              <a:rPr lang="fr-FR" sz="1200" kern="1200" dirty="0" err="1" smtClean="0">
                <a:solidFill>
                  <a:schemeClr val="tx1"/>
                </a:solidFill>
                <a:effectLst/>
                <a:latin typeface="+mn-lt"/>
                <a:ea typeface="ＭＳ Ｐゴシック" pitchFamily="34" charset="-128"/>
                <a:cs typeface="+mn-cs"/>
              </a:rPr>
              <a:t>some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further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work</a:t>
            </a:r>
            <a:r>
              <a:rPr lang="fr-FR" sz="1200" kern="1200" dirty="0" smtClean="0">
                <a:solidFill>
                  <a:schemeClr val="tx1"/>
                </a:solidFill>
                <a:effectLst/>
                <a:latin typeface="+mn-lt"/>
                <a:ea typeface="ＭＳ Ｐゴシック" pitchFamily="34" charset="-128"/>
                <a:cs typeface="+mn-cs"/>
              </a:rPr>
              <a:t> to </a:t>
            </a:r>
            <a:r>
              <a:rPr lang="fr-FR" sz="1200" kern="1200" dirty="0" err="1" smtClean="0">
                <a:solidFill>
                  <a:schemeClr val="tx1"/>
                </a:solidFill>
                <a:effectLst/>
                <a:latin typeface="+mn-lt"/>
                <a:ea typeface="ＭＳ Ｐゴシック" pitchFamily="34" charset="-128"/>
                <a:cs typeface="+mn-cs"/>
              </a:rPr>
              <a:t>increase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clarity</a:t>
            </a:r>
            <a:r>
              <a:rPr lang="fr-FR" sz="1200" kern="1200" dirty="0" smtClean="0">
                <a:solidFill>
                  <a:schemeClr val="tx1"/>
                </a:solidFill>
                <a:effectLst/>
                <a:latin typeface="+mn-lt"/>
                <a:ea typeface="ＭＳ Ｐゴシック" pitchFamily="34" charset="-128"/>
                <a:cs typeface="+mn-cs"/>
              </a:rPr>
              <a:t> of </a:t>
            </a:r>
            <a:r>
              <a:rPr lang="fr-FR" sz="1200" kern="1200" dirty="0" err="1" smtClean="0">
                <a:solidFill>
                  <a:schemeClr val="tx1"/>
                </a:solidFill>
                <a:effectLst/>
                <a:latin typeface="+mn-lt"/>
                <a:ea typeface="ＭＳ Ｐゴシック" pitchFamily="34" charset="-128"/>
                <a:cs typeface="+mn-cs"/>
              </a:rPr>
              <a:t>terminology</a:t>
            </a:r>
            <a:r>
              <a:rPr lang="fr-FR" sz="1200" kern="1200" dirty="0" smtClean="0">
                <a:solidFill>
                  <a:schemeClr val="tx1"/>
                </a:solidFill>
                <a:effectLst/>
                <a:latin typeface="+mn-lt"/>
                <a:ea typeface="ＭＳ Ｐゴシック" pitchFamily="34" charset="-128"/>
                <a:cs typeface="+mn-cs"/>
              </a:rPr>
              <a:t> and to </a:t>
            </a:r>
            <a:r>
              <a:rPr lang="fr-FR" sz="1200" kern="1200" dirty="0" err="1" smtClean="0">
                <a:solidFill>
                  <a:schemeClr val="tx1"/>
                </a:solidFill>
                <a:effectLst/>
                <a:latin typeface="+mn-lt"/>
                <a:ea typeface="ＭＳ Ｐゴシック" pitchFamily="34" charset="-128"/>
                <a:cs typeface="+mn-cs"/>
              </a:rPr>
              <a:t>ensure</a:t>
            </a:r>
            <a:r>
              <a:rPr lang="fr-FR" sz="1200" kern="1200" dirty="0" smtClean="0">
                <a:solidFill>
                  <a:schemeClr val="tx1"/>
                </a:solidFill>
                <a:effectLst/>
                <a:latin typeface="+mn-lt"/>
                <a:ea typeface="ＭＳ Ｐゴシック" pitchFamily="34" charset="-128"/>
                <a:cs typeface="+mn-cs"/>
              </a:rPr>
              <a:t> the </a:t>
            </a:r>
            <a:r>
              <a:rPr lang="fr-FR" sz="1200" kern="1200" dirty="0" err="1" smtClean="0">
                <a:solidFill>
                  <a:schemeClr val="tx1"/>
                </a:solidFill>
                <a:effectLst/>
                <a:latin typeface="+mn-lt"/>
                <a:ea typeface="ＭＳ Ｐゴシック" pitchFamily="34" charset="-128"/>
                <a:cs typeface="+mn-cs"/>
              </a:rPr>
              <a:t>removal</a:t>
            </a:r>
            <a:r>
              <a:rPr lang="fr-FR" sz="1200" kern="1200" dirty="0" smtClean="0">
                <a:solidFill>
                  <a:schemeClr val="tx1"/>
                </a:solidFill>
                <a:effectLst/>
                <a:latin typeface="+mn-lt"/>
                <a:ea typeface="ＭＳ Ｐゴシック" pitchFamily="34" charset="-128"/>
                <a:cs typeface="+mn-cs"/>
              </a:rPr>
              <a:t> of </a:t>
            </a:r>
            <a:r>
              <a:rPr lang="fr-FR" sz="1200" kern="1200" dirty="0" err="1" smtClean="0">
                <a:solidFill>
                  <a:schemeClr val="tx1"/>
                </a:solidFill>
                <a:effectLst/>
                <a:latin typeface="+mn-lt"/>
                <a:ea typeface="ＭＳ Ｐゴシック" pitchFamily="34" charset="-128"/>
                <a:cs typeface="+mn-cs"/>
              </a:rPr>
              <a:t>ambiguity</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both</a:t>
            </a:r>
            <a:r>
              <a:rPr lang="fr-FR" sz="1200" kern="1200" dirty="0" smtClean="0">
                <a:solidFill>
                  <a:schemeClr val="tx1"/>
                </a:solidFill>
                <a:effectLst/>
                <a:latin typeface="+mn-lt"/>
                <a:ea typeface="ＭＳ Ｐゴシック" pitchFamily="34" charset="-128"/>
                <a:cs typeface="+mn-cs"/>
              </a:rPr>
              <a:t> in </a:t>
            </a:r>
            <a:r>
              <a:rPr lang="fr-FR" sz="1200" kern="1200" dirty="0" err="1" smtClean="0">
                <a:solidFill>
                  <a:schemeClr val="tx1"/>
                </a:solidFill>
                <a:effectLst/>
                <a:latin typeface="+mn-lt"/>
                <a:ea typeface="ＭＳ Ｐゴシック" pitchFamily="34" charset="-128"/>
                <a:cs typeface="+mn-cs"/>
              </a:rPr>
              <a:t>terms</a:t>
            </a:r>
            <a:r>
              <a:rPr lang="fr-FR" sz="1200" kern="1200" dirty="0" smtClean="0">
                <a:solidFill>
                  <a:schemeClr val="tx1"/>
                </a:solidFill>
                <a:effectLst/>
                <a:latin typeface="+mn-lt"/>
                <a:ea typeface="ＭＳ Ｐゴシック" pitchFamily="34" charset="-128"/>
                <a:cs typeface="+mn-cs"/>
              </a:rPr>
              <a:t> of the </a:t>
            </a:r>
            <a:r>
              <a:rPr lang="fr-FR" sz="1200" kern="1200" dirty="0" err="1" smtClean="0">
                <a:solidFill>
                  <a:schemeClr val="tx1"/>
                </a:solidFill>
                <a:effectLst/>
                <a:latin typeface="+mn-lt"/>
                <a:ea typeface="ＭＳ Ｐゴシック" pitchFamily="34" charset="-128"/>
                <a:cs typeface="+mn-cs"/>
              </a:rPr>
              <a:t>language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used</a:t>
            </a:r>
            <a:r>
              <a:rPr lang="fr-FR" sz="1200" kern="1200" dirty="0" smtClean="0">
                <a:solidFill>
                  <a:schemeClr val="tx1"/>
                </a:solidFill>
                <a:effectLst/>
                <a:latin typeface="+mn-lt"/>
                <a:ea typeface="ＭＳ Ｐゴシック" pitchFamily="34" charset="-128"/>
                <a:cs typeface="+mn-cs"/>
              </a:rPr>
              <a:t> and </a:t>
            </a:r>
            <a:r>
              <a:rPr lang="fr-FR" sz="1200" kern="1200" dirty="0" err="1" smtClean="0">
                <a:solidFill>
                  <a:schemeClr val="tx1"/>
                </a:solidFill>
                <a:effectLst/>
                <a:latin typeface="+mn-lt"/>
                <a:ea typeface="ＭＳ Ｐゴシック" pitchFamily="34" charset="-128"/>
                <a:cs typeface="+mn-cs"/>
              </a:rPr>
              <a:t>also</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with</a:t>
            </a:r>
            <a:r>
              <a:rPr lang="fr-FR" sz="1200" kern="1200" dirty="0" smtClean="0">
                <a:solidFill>
                  <a:schemeClr val="tx1"/>
                </a:solidFill>
                <a:effectLst/>
                <a:latin typeface="+mn-lt"/>
                <a:ea typeface="ＭＳ Ｐゴシック" pitchFamily="34" charset="-128"/>
                <a:cs typeface="+mn-cs"/>
              </a:rPr>
              <a:t> regard to the standards and guidelines </a:t>
            </a:r>
            <a:r>
              <a:rPr lang="fr-FR" sz="1200" kern="1200" dirty="0" err="1" smtClean="0">
                <a:solidFill>
                  <a:schemeClr val="tx1"/>
                </a:solidFill>
                <a:effectLst/>
                <a:latin typeface="+mn-lt"/>
                <a:ea typeface="ＭＳ Ｐゴシック" pitchFamily="34" charset="-128"/>
                <a:cs typeface="+mn-cs"/>
              </a:rPr>
              <a:t>themselves</a:t>
            </a:r>
            <a:r>
              <a:rPr lang="fr-FR" sz="1200" kern="1200" dirty="0" smtClean="0">
                <a:solidFill>
                  <a:schemeClr val="tx1"/>
                </a:solidFill>
                <a:effectLst/>
                <a:latin typeface="+mn-lt"/>
                <a:ea typeface="ＭＳ Ｐゴシック" pitchFamily="34" charset="-128"/>
                <a:cs typeface="+mn-cs"/>
              </a:rPr>
              <a:t> to </a:t>
            </a:r>
            <a:r>
              <a:rPr lang="fr-FR" sz="1200" kern="1200" dirty="0" err="1" smtClean="0">
                <a:solidFill>
                  <a:schemeClr val="tx1"/>
                </a:solidFill>
                <a:effectLst/>
                <a:latin typeface="+mn-lt"/>
                <a:ea typeface="ＭＳ Ｐゴシック" pitchFamily="34" charset="-128"/>
                <a:cs typeface="+mn-cs"/>
              </a:rPr>
              <a:t>ensure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that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they</a:t>
            </a:r>
            <a:r>
              <a:rPr lang="fr-FR" sz="1200" kern="1200" dirty="0" smtClean="0">
                <a:solidFill>
                  <a:schemeClr val="tx1"/>
                </a:solidFill>
                <a:effectLst/>
                <a:latin typeface="+mn-lt"/>
                <a:ea typeface="ＭＳ Ｐゴシック" pitchFamily="34" charset="-128"/>
                <a:cs typeface="+mn-cs"/>
              </a:rPr>
              <a:t> are as </a:t>
            </a:r>
            <a:r>
              <a:rPr lang="fr-FR" sz="1200" kern="1200" dirty="0" err="1" smtClean="0">
                <a:solidFill>
                  <a:schemeClr val="tx1"/>
                </a:solidFill>
                <a:effectLst/>
                <a:latin typeface="+mn-lt"/>
                <a:ea typeface="ＭＳ Ｐゴシック" pitchFamily="34" charset="-128"/>
                <a:cs typeface="+mn-cs"/>
              </a:rPr>
              <a:t>clear</a:t>
            </a:r>
            <a:r>
              <a:rPr lang="fr-FR" sz="1200" kern="1200" dirty="0" smtClean="0">
                <a:solidFill>
                  <a:schemeClr val="tx1"/>
                </a:solidFill>
                <a:effectLst/>
                <a:latin typeface="+mn-lt"/>
                <a:ea typeface="ＭＳ Ｐゴシック" pitchFamily="34" charset="-128"/>
                <a:cs typeface="+mn-cs"/>
              </a:rPr>
              <a:t> as possible.</a:t>
            </a:r>
          </a:p>
          <a:p>
            <a:r>
              <a:rPr lang="fr-FR" sz="1200" u="sng" kern="1200" dirty="0" err="1" smtClean="0">
                <a:solidFill>
                  <a:schemeClr val="tx1"/>
                </a:solidFill>
                <a:effectLst/>
                <a:latin typeface="+mn-lt"/>
                <a:ea typeface="ＭＳ Ｐゴシック" pitchFamily="34" charset="-128"/>
                <a:cs typeface="+mn-cs"/>
              </a:rPr>
              <a:t>Implementation</a:t>
            </a:r>
            <a:r>
              <a:rPr lang="fr-FR" sz="1200" u="sng" kern="1200" dirty="0" smtClean="0">
                <a:solidFill>
                  <a:schemeClr val="tx1"/>
                </a:solidFill>
                <a:effectLst/>
                <a:latin typeface="+mn-lt"/>
                <a:ea typeface="ＭＳ Ｐゴシック" pitchFamily="34" charset="-128"/>
                <a:cs typeface="+mn-cs"/>
              </a:rPr>
              <a:t> and Impact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there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clear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evidence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that</a:t>
            </a:r>
            <a:r>
              <a:rPr lang="fr-FR" sz="1200" kern="1200" dirty="0" smtClean="0">
                <a:solidFill>
                  <a:schemeClr val="tx1"/>
                </a:solidFill>
                <a:effectLst/>
                <a:latin typeface="+mn-lt"/>
                <a:ea typeface="ＭＳ Ｐゴシック" pitchFamily="34" charset="-128"/>
                <a:cs typeface="+mn-cs"/>
              </a:rPr>
              <a:t> the ESG have been </a:t>
            </a:r>
            <a:r>
              <a:rPr lang="fr-FR" sz="1200" kern="1200" dirty="0" err="1" smtClean="0">
                <a:solidFill>
                  <a:schemeClr val="tx1"/>
                </a:solidFill>
                <a:effectLst/>
                <a:latin typeface="+mn-lt"/>
                <a:ea typeface="ＭＳ Ｐゴシック" pitchFamily="34" charset="-128"/>
                <a:cs typeface="+mn-cs"/>
              </a:rPr>
              <a:t>widely</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implemented</a:t>
            </a:r>
            <a:r>
              <a:rPr lang="fr-FR" sz="1200" kern="1200" dirty="0" smtClean="0">
                <a:solidFill>
                  <a:schemeClr val="tx1"/>
                </a:solidFill>
                <a:effectLst/>
                <a:latin typeface="+mn-lt"/>
                <a:ea typeface="ＭＳ Ｐゴシック" pitchFamily="34" charset="-128"/>
                <a:cs typeface="+mn-cs"/>
              </a:rPr>
              <a:t> and have </a:t>
            </a:r>
            <a:r>
              <a:rPr lang="fr-FR" sz="1200" kern="1200" dirty="0" err="1" smtClean="0">
                <a:solidFill>
                  <a:schemeClr val="tx1"/>
                </a:solidFill>
                <a:effectLst/>
                <a:latin typeface="+mn-lt"/>
                <a:ea typeface="ＭＳ Ｐゴシック" pitchFamily="34" charset="-128"/>
                <a:cs typeface="+mn-cs"/>
              </a:rPr>
              <a:t>impacted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significantly</a:t>
            </a:r>
            <a:r>
              <a:rPr lang="fr-FR" sz="1200" kern="1200" dirty="0" smtClean="0">
                <a:solidFill>
                  <a:schemeClr val="tx1"/>
                </a:solidFill>
                <a:effectLst/>
                <a:latin typeface="+mn-lt"/>
                <a:ea typeface="ＭＳ Ｐゴシック" pitchFamily="34" charset="-128"/>
                <a:cs typeface="+mn-cs"/>
              </a:rPr>
              <a:t> on QA in the EHEA. </a:t>
            </a:r>
            <a:r>
              <a:rPr lang="fr-FR" sz="1200" kern="1200" dirty="0" err="1" smtClean="0">
                <a:solidFill>
                  <a:schemeClr val="tx1"/>
                </a:solidFill>
                <a:effectLst/>
                <a:latin typeface="+mn-lt"/>
                <a:ea typeface="ＭＳ Ｐゴシック" pitchFamily="34" charset="-128"/>
                <a:cs typeface="+mn-cs"/>
              </a:rPr>
              <a:t>However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further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work</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could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be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done</a:t>
            </a:r>
            <a:r>
              <a:rPr lang="fr-FR" sz="1200" kern="1200" dirty="0" smtClean="0">
                <a:solidFill>
                  <a:schemeClr val="tx1"/>
                </a:solidFill>
                <a:effectLst/>
                <a:latin typeface="+mn-lt"/>
                <a:ea typeface="ＭＳ Ｐゴシック" pitchFamily="34" charset="-128"/>
                <a:cs typeface="+mn-cs"/>
              </a:rPr>
              <a:t> to </a:t>
            </a:r>
            <a:r>
              <a:rPr lang="fr-FR" sz="1200" kern="1200" dirty="0" err="1" smtClean="0">
                <a:solidFill>
                  <a:schemeClr val="tx1"/>
                </a:solidFill>
                <a:effectLst/>
                <a:latin typeface="+mn-lt"/>
                <a:ea typeface="ＭＳ Ｐゴシック" pitchFamily="34" charset="-128"/>
                <a:cs typeface="+mn-cs"/>
              </a:rPr>
              <a:t>raise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awareness</a:t>
            </a:r>
            <a:r>
              <a:rPr lang="fr-FR" sz="1200" kern="1200" dirty="0" smtClean="0">
                <a:solidFill>
                  <a:schemeClr val="tx1"/>
                </a:solidFill>
                <a:effectLst/>
                <a:latin typeface="+mn-lt"/>
                <a:ea typeface="ＭＳ Ｐゴシック" pitchFamily="34" charset="-128"/>
                <a:cs typeface="+mn-cs"/>
              </a:rPr>
              <a:t> and </a:t>
            </a:r>
            <a:r>
              <a:rPr lang="fr-FR" sz="1200" kern="1200" dirty="0" err="1" smtClean="0">
                <a:solidFill>
                  <a:schemeClr val="tx1"/>
                </a:solidFill>
                <a:effectLst/>
                <a:latin typeface="+mn-lt"/>
                <a:ea typeface="ＭＳ Ｐゴシック" pitchFamily="34" charset="-128"/>
                <a:cs typeface="+mn-cs"/>
              </a:rPr>
              <a:t>ownership</a:t>
            </a:r>
            <a:r>
              <a:rPr lang="fr-FR" sz="1200" kern="1200" dirty="0" smtClean="0">
                <a:solidFill>
                  <a:schemeClr val="tx1"/>
                </a:solidFill>
                <a:effectLst/>
                <a:latin typeface="+mn-lt"/>
                <a:ea typeface="ＭＳ Ｐゴシック" pitchFamily="34" charset="-128"/>
                <a:cs typeface="+mn-cs"/>
              </a:rPr>
              <a:t> of the ESG </a:t>
            </a:r>
            <a:r>
              <a:rPr lang="fr-FR" sz="1200" kern="1200" dirty="0" err="1" smtClean="0">
                <a:solidFill>
                  <a:schemeClr val="tx1"/>
                </a:solidFill>
                <a:effectLst/>
                <a:latin typeface="+mn-lt"/>
                <a:ea typeface="ＭＳ Ｐゴシック" pitchFamily="34" charset="-128"/>
                <a:cs typeface="+mn-cs"/>
              </a:rPr>
              <a:t>even</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further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particularly</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amongst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faculty</a:t>
            </a:r>
            <a:r>
              <a:rPr lang="fr-FR" sz="1200" kern="1200" dirty="0" smtClean="0">
                <a:solidFill>
                  <a:schemeClr val="tx1"/>
                </a:solidFill>
                <a:effectLst/>
                <a:latin typeface="+mn-lt"/>
                <a:ea typeface="ＭＳ Ｐゴシック" pitchFamily="34" charset="-128"/>
                <a:cs typeface="+mn-cs"/>
              </a:rPr>
              <a:t> staff </a:t>
            </a:r>
            <a:r>
              <a:rPr lang="fr-FR" sz="1200" kern="1200" dirty="0" err="1" smtClean="0">
                <a:solidFill>
                  <a:schemeClr val="tx1"/>
                </a:solidFill>
                <a:effectLst/>
                <a:latin typeface="+mn-lt"/>
                <a:ea typeface="ＭＳ Ｐゴシック" pitchFamily="34" charset="-128"/>
                <a:cs typeface="+mn-cs"/>
              </a:rPr>
              <a:t>directly</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involved</a:t>
            </a:r>
            <a:r>
              <a:rPr lang="fr-FR" sz="1200" kern="1200" dirty="0" smtClean="0">
                <a:solidFill>
                  <a:schemeClr val="tx1"/>
                </a:solidFill>
                <a:effectLst/>
                <a:latin typeface="+mn-lt"/>
                <a:ea typeface="ＭＳ Ｐゴシック" pitchFamily="34" charset="-128"/>
                <a:cs typeface="+mn-cs"/>
              </a:rPr>
              <a:t> in the </a:t>
            </a:r>
            <a:r>
              <a:rPr lang="fr-FR" sz="1200" kern="1200" dirty="0" err="1" smtClean="0">
                <a:solidFill>
                  <a:schemeClr val="tx1"/>
                </a:solidFill>
                <a:effectLst/>
                <a:latin typeface="+mn-lt"/>
                <a:ea typeface="ＭＳ Ｐゴシック" pitchFamily="34" charset="-128"/>
                <a:cs typeface="+mn-cs"/>
              </a:rPr>
              <a:t>student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learning</a:t>
            </a:r>
            <a:r>
              <a:rPr lang="fr-FR" sz="1200" kern="1200" dirty="0" smtClean="0">
                <a:solidFill>
                  <a:schemeClr val="tx1"/>
                </a:solidFill>
                <a:effectLst/>
                <a:latin typeface="+mn-lt"/>
                <a:ea typeface="ＭＳ Ｐゴシック" pitchFamily="34" charset="-128"/>
                <a:cs typeface="+mn-cs"/>
              </a:rPr>
              <a:t> and </a:t>
            </a:r>
            <a:r>
              <a:rPr lang="fr-FR" sz="1200" kern="1200" dirty="0" err="1" smtClean="0">
                <a:solidFill>
                  <a:schemeClr val="tx1"/>
                </a:solidFill>
                <a:effectLst/>
                <a:latin typeface="+mn-lt"/>
                <a:ea typeface="ＭＳ Ｐゴシック" pitchFamily="34" charset="-128"/>
                <a:cs typeface="+mn-cs"/>
              </a:rPr>
              <a:t>teaching</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process</a:t>
            </a:r>
            <a:r>
              <a:rPr lang="fr-FR" sz="1200" kern="1200" dirty="0" smtClean="0">
                <a:solidFill>
                  <a:schemeClr val="tx1"/>
                </a:solidFill>
                <a:effectLst/>
                <a:latin typeface="+mn-lt"/>
                <a:ea typeface="ＭＳ Ｐゴシック" pitchFamily="34" charset="-128"/>
                <a:cs typeface="+mn-cs"/>
              </a:rPr>
              <a:t>.</a:t>
            </a:r>
          </a:p>
          <a:p>
            <a:endParaRPr lang="fr-FR" sz="1200" kern="1200" dirty="0" smtClean="0">
              <a:solidFill>
                <a:schemeClr val="tx1"/>
              </a:solidFill>
              <a:effectLst/>
              <a:latin typeface="+mn-lt"/>
              <a:ea typeface="ＭＳ Ｐゴシック" pitchFamily="34" charset="-128"/>
              <a:cs typeface="+mn-cs"/>
            </a:endParaRPr>
          </a:p>
          <a:p>
            <a:r>
              <a:rPr lang="fr-FR" sz="1200" kern="1200" dirty="0" smtClean="0">
                <a:solidFill>
                  <a:schemeClr val="tx1"/>
                </a:solidFill>
                <a:effectLst/>
                <a:latin typeface="+mn-lt"/>
                <a:ea typeface="ＭＳ Ｐゴシック" pitchFamily="34" charset="-128"/>
                <a:cs typeface="+mn-cs"/>
              </a:rPr>
              <a:t>The conclusions of the </a:t>
            </a:r>
            <a:r>
              <a:rPr lang="fr-FR" sz="1200" kern="1200" dirty="0" err="1" smtClean="0">
                <a:solidFill>
                  <a:schemeClr val="tx1"/>
                </a:solidFill>
                <a:effectLst/>
                <a:latin typeface="+mn-lt"/>
                <a:ea typeface="ＭＳ Ｐゴシック" pitchFamily="34" charset="-128"/>
                <a:cs typeface="+mn-cs"/>
              </a:rPr>
              <a:t>project</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therefore</a:t>
            </a:r>
            <a:r>
              <a:rPr lang="fr-FR" sz="1200" kern="1200" dirty="0" smtClean="0">
                <a:solidFill>
                  <a:schemeClr val="tx1"/>
                </a:solidFill>
                <a:effectLst/>
                <a:latin typeface="+mn-lt"/>
                <a:ea typeface="ＭＳ Ｐゴシック" pitchFamily="34" charset="-128"/>
                <a:cs typeface="+mn-cs"/>
              </a:rPr>
              <a:t>, focus on </a:t>
            </a:r>
            <a:r>
              <a:rPr lang="fr-FR" sz="1200" u="sng" kern="1200" dirty="0" smtClean="0">
                <a:solidFill>
                  <a:schemeClr val="tx1"/>
                </a:solidFill>
                <a:effectLst/>
                <a:latin typeface="+mn-lt"/>
                <a:ea typeface="ＭＳ Ｐゴシック" pitchFamily="34" charset="-128"/>
                <a:cs typeface="+mn-cs"/>
              </a:rPr>
              <a:t>the </a:t>
            </a:r>
            <a:r>
              <a:rPr lang="fr-FR" sz="1200" u="sng" kern="1200" dirty="0" err="1" smtClean="0">
                <a:solidFill>
                  <a:schemeClr val="tx1"/>
                </a:solidFill>
                <a:effectLst/>
                <a:latin typeface="+mn-lt"/>
                <a:ea typeface="ＭＳ Ｐゴシック" pitchFamily="34" charset="-128"/>
                <a:cs typeface="+mn-cs"/>
              </a:rPr>
              <a:t>improvement</a:t>
            </a:r>
            <a:r>
              <a:rPr lang="fr-FR" sz="1200" u="sng" kern="1200" dirty="0" smtClean="0">
                <a:solidFill>
                  <a:schemeClr val="tx1"/>
                </a:solidFill>
                <a:effectLst/>
                <a:latin typeface="+mn-lt"/>
                <a:ea typeface="ＭＳ Ｐゴシック" pitchFamily="34" charset="-128"/>
                <a:cs typeface="+mn-cs"/>
              </a:rPr>
              <a:t> of the ESG </a:t>
            </a:r>
            <a:r>
              <a:rPr lang="fr-FR" sz="1200" kern="1200" dirty="0" smtClean="0">
                <a:solidFill>
                  <a:schemeClr val="tx1"/>
                </a:solidFill>
                <a:effectLst/>
                <a:latin typeface="+mn-lt"/>
                <a:ea typeface="ＭＳ Ｐゴシック" pitchFamily="34" charset="-128"/>
                <a:cs typeface="+mn-cs"/>
              </a:rPr>
              <a:t>as </a:t>
            </a:r>
            <a:r>
              <a:rPr lang="fr-FR" sz="1200" kern="1200" dirty="0" err="1" smtClean="0">
                <a:solidFill>
                  <a:schemeClr val="tx1"/>
                </a:solidFill>
                <a:effectLst/>
                <a:latin typeface="+mn-lt"/>
                <a:ea typeface="ＭＳ Ｐゴシック" pitchFamily="34" charset="-128"/>
                <a:cs typeface="+mn-cs"/>
              </a:rPr>
              <a:t>they</a:t>
            </a:r>
            <a:r>
              <a:rPr lang="fr-FR" sz="1200" kern="1200" dirty="0" smtClean="0">
                <a:solidFill>
                  <a:schemeClr val="tx1"/>
                </a:solidFill>
                <a:effectLst/>
                <a:latin typeface="+mn-lt"/>
                <a:ea typeface="ＭＳ Ｐゴシック" pitchFamily="34" charset="-128"/>
                <a:cs typeface="+mn-cs"/>
              </a:rPr>
              <a:t> are </a:t>
            </a:r>
            <a:r>
              <a:rPr lang="fr-FR" sz="1200" kern="1200" dirty="0" err="1" smtClean="0">
                <a:solidFill>
                  <a:schemeClr val="tx1"/>
                </a:solidFill>
                <a:effectLst/>
                <a:latin typeface="+mn-lt"/>
                <a:ea typeface="ＭＳ Ｐゴシック" pitchFamily="34" charset="-128"/>
                <a:cs typeface="+mn-cs"/>
              </a:rPr>
              <a:t>currently</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formulated</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rather</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than</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recommending</a:t>
            </a:r>
            <a:r>
              <a:rPr lang="fr-FR" sz="1200" kern="1200" dirty="0" smtClean="0">
                <a:solidFill>
                  <a:schemeClr val="tx1"/>
                </a:solidFill>
                <a:effectLst/>
                <a:latin typeface="+mn-lt"/>
                <a:ea typeface="ＭＳ Ｐゴシック" pitchFamily="34" charset="-128"/>
                <a:cs typeface="+mn-cs"/>
              </a:rPr>
              <a:t> a </a:t>
            </a:r>
            <a:r>
              <a:rPr lang="fr-FR" sz="1200" kern="1200" dirty="0" err="1" smtClean="0">
                <a:solidFill>
                  <a:schemeClr val="tx1"/>
                </a:solidFill>
                <a:effectLst/>
                <a:latin typeface="+mn-lt"/>
                <a:ea typeface="ＭＳ Ｐゴシック" pitchFamily="34" charset="-128"/>
                <a:cs typeface="+mn-cs"/>
              </a:rPr>
              <a:t>wholesale</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revision</a:t>
            </a:r>
            <a:r>
              <a:rPr lang="fr-FR" sz="1200" kern="1200" dirty="0" smtClean="0">
                <a:solidFill>
                  <a:schemeClr val="tx1"/>
                </a:solidFill>
                <a:effectLst/>
                <a:latin typeface="+mn-lt"/>
                <a:ea typeface="ＭＳ Ｐゴシック" pitchFamily="34" charset="-128"/>
                <a:cs typeface="+mn-cs"/>
              </a:rPr>
              <a:t> of the content of the </a:t>
            </a:r>
            <a:r>
              <a:rPr lang="fr-FR" sz="1200" kern="1200" dirty="0" err="1" smtClean="0">
                <a:solidFill>
                  <a:schemeClr val="tx1"/>
                </a:solidFill>
                <a:effectLst/>
                <a:latin typeface="+mn-lt"/>
                <a:ea typeface="ＭＳ Ｐゴシック" pitchFamily="34" charset="-128"/>
                <a:cs typeface="+mn-cs"/>
              </a:rPr>
              <a:t>principles</a:t>
            </a:r>
            <a:r>
              <a:rPr lang="fr-FR" sz="1200" kern="1200" dirty="0" smtClean="0">
                <a:solidFill>
                  <a:schemeClr val="tx1"/>
                </a:solidFill>
                <a:effectLst/>
                <a:latin typeface="+mn-lt"/>
                <a:ea typeface="ＭＳ Ｐゴシック" pitchFamily="34" charset="-128"/>
                <a:cs typeface="+mn-cs"/>
              </a:rPr>
              <a:t> </a:t>
            </a:r>
            <a:r>
              <a:rPr lang="fr-FR" sz="1200" kern="1200" dirty="0" err="1" smtClean="0">
                <a:solidFill>
                  <a:schemeClr val="tx1"/>
                </a:solidFill>
                <a:effectLst/>
                <a:latin typeface="+mn-lt"/>
                <a:ea typeface="ＭＳ Ｐゴシック" pitchFamily="34" charset="-128"/>
                <a:cs typeface="+mn-cs"/>
              </a:rPr>
              <a:t>enshrined</a:t>
            </a:r>
            <a:r>
              <a:rPr lang="fr-FR" sz="1200" kern="1200" dirty="0" smtClean="0">
                <a:solidFill>
                  <a:schemeClr val="tx1"/>
                </a:solidFill>
                <a:effectLst/>
                <a:latin typeface="+mn-lt"/>
                <a:ea typeface="ＭＳ Ｐゴシック" pitchFamily="34" charset="-128"/>
                <a:cs typeface="+mn-cs"/>
              </a:rPr>
              <a:t> in the document.</a:t>
            </a:r>
          </a:p>
          <a:p>
            <a:endParaRPr lang="fr-FR" sz="1200" kern="1200" dirty="0" smtClean="0">
              <a:solidFill>
                <a:schemeClr val="tx1"/>
              </a:solidFill>
              <a:effectLst/>
              <a:latin typeface="+mn-lt"/>
              <a:ea typeface="ＭＳ Ｐゴシック" pitchFamily="34" charset="-128"/>
              <a:cs typeface="+mn-cs"/>
            </a:endParaRPr>
          </a:p>
          <a:p>
            <a:r>
              <a:rPr lang="fr-FR" sz="1200" kern="1200" dirty="0" smtClean="0">
                <a:solidFill>
                  <a:schemeClr val="tx1"/>
                </a:solidFill>
                <a:effectLst/>
                <a:latin typeface="+mn-lt"/>
                <a:ea typeface="ＭＳ Ｐゴシック" pitchFamily="34" charset="-128"/>
                <a:cs typeface="+mn-cs"/>
              </a:rPr>
              <a:t>In 2012, the </a:t>
            </a:r>
            <a:r>
              <a:rPr lang="fr-FR" sz="1200" kern="1200" dirty="0" err="1" smtClean="0">
                <a:solidFill>
                  <a:schemeClr val="tx1"/>
                </a:solidFill>
                <a:effectLst/>
                <a:latin typeface="+mn-lt"/>
                <a:ea typeface="ＭＳ Ｐゴシック" pitchFamily="34" charset="-128"/>
                <a:cs typeface="+mn-cs"/>
              </a:rPr>
              <a:t>Bucharest</a:t>
            </a:r>
            <a:r>
              <a:rPr lang="fr-FR" sz="1200" kern="1200" dirty="0" smtClean="0">
                <a:solidFill>
                  <a:schemeClr val="tx1"/>
                </a:solidFill>
                <a:effectLst/>
                <a:latin typeface="+mn-lt"/>
                <a:ea typeface="ＭＳ Ｐゴシック" pitchFamily="34" charset="-128"/>
                <a:cs typeface="+mn-cs"/>
              </a:rPr>
              <a:t> communiqué </a:t>
            </a:r>
            <a:r>
              <a:rPr lang="fr-FR" sz="1200" kern="1200" dirty="0" err="1" smtClean="0">
                <a:solidFill>
                  <a:schemeClr val="tx1"/>
                </a:solidFill>
                <a:effectLst/>
                <a:latin typeface="+mn-lt"/>
                <a:ea typeface="ＭＳ Ｐゴシック" pitchFamily="34" charset="-128"/>
                <a:cs typeface="+mn-cs"/>
              </a:rPr>
              <a:t>invited</a:t>
            </a:r>
            <a:r>
              <a:rPr lang="fr-FR" sz="1200" kern="1200" dirty="0" smtClean="0">
                <a:solidFill>
                  <a:schemeClr val="tx1"/>
                </a:solidFill>
                <a:effectLst/>
                <a:latin typeface="+mn-lt"/>
                <a:ea typeface="ＭＳ Ｐゴシック" pitchFamily="34" charset="-128"/>
                <a:cs typeface="+mn-cs"/>
              </a:rPr>
              <a:t> the E4 group </a:t>
            </a:r>
            <a:r>
              <a:rPr lang="fr-FR" sz="1200" kern="1200" baseline="0" dirty="0" smtClean="0">
                <a:solidFill>
                  <a:schemeClr val="tx1"/>
                </a:solidFill>
                <a:effectLst/>
                <a:latin typeface="+mn-lt"/>
                <a:ea typeface="ＭＳ Ｐゴシック" pitchFamily="34" charset="-128"/>
                <a:cs typeface="+mn-cs"/>
              </a:rPr>
              <a:t>in </a:t>
            </a:r>
            <a:r>
              <a:rPr lang="fr-FR" sz="1200" kern="1200" baseline="0" dirty="0" err="1" smtClean="0">
                <a:solidFill>
                  <a:schemeClr val="tx1"/>
                </a:solidFill>
                <a:effectLst/>
                <a:latin typeface="+mn-lt"/>
                <a:ea typeface="ＭＳ Ｐゴシック" pitchFamily="34" charset="-128"/>
                <a:cs typeface="+mn-cs"/>
              </a:rPr>
              <a:t>cooperation</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with</a:t>
            </a:r>
            <a:r>
              <a:rPr lang="fr-FR" sz="1200" kern="1200" baseline="0" dirty="0" smtClean="0">
                <a:solidFill>
                  <a:schemeClr val="tx1"/>
                </a:solidFill>
                <a:effectLst/>
                <a:latin typeface="+mn-lt"/>
                <a:ea typeface="ＭＳ Ｐゴシック" pitchFamily="34" charset="-128"/>
                <a:cs typeface="+mn-cs"/>
              </a:rPr>
              <a:t> EI (Education international), Business Europe and </a:t>
            </a:r>
            <a:r>
              <a:rPr lang="fr-FR" sz="1200" kern="1200" baseline="0" dirty="0" err="1" smtClean="0">
                <a:solidFill>
                  <a:schemeClr val="tx1"/>
                </a:solidFill>
                <a:effectLst/>
                <a:latin typeface="+mn-lt"/>
                <a:ea typeface="ＭＳ Ｐゴシック" pitchFamily="34" charset="-128"/>
                <a:cs typeface="+mn-cs"/>
              </a:rPr>
              <a:t>Eqar</a:t>
            </a:r>
            <a:r>
              <a:rPr lang="fr-FR" sz="1200" kern="1200" baseline="0" dirty="0" smtClean="0">
                <a:solidFill>
                  <a:schemeClr val="tx1"/>
                </a:solidFill>
                <a:effectLst/>
                <a:latin typeface="+mn-lt"/>
                <a:ea typeface="ＭＳ Ｐゴシック" pitchFamily="34" charset="-128"/>
                <a:cs typeface="+mn-cs"/>
              </a:rPr>
              <a:t> </a:t>
            </a:r>
            <a:r>
              <a:rPr lang="fr-FR" sz="1200" kern="1200" dirty="0" smtClean="0">
                <a:solidFill>
                  <a:schemeClr val="tx1"/>
                </a:solidFill>
                <a:effectLst/>
                <a:latin typeface="+mn-lt"/>
                <a:ea typeface="ＭＳ Ｐゴシック" pitchFamily="34" charset="-128"/>
                <a:cs typeface="+mn-cs"/>
              </a:rPr>
              <a:t>to</a:t>
            </a:r>
            <a:r>
              <a:rPr lang="fr-FR" sz="1200" kern="1200" baseline="0" dirty="0" smtClean="0">
                <a:solidFill>
                  <a:schemeClr val="tx1"/>
                </a:solidFill>
                <a:effectLst/>
                <a:latin typeface="+mn-lt"/>
                <a:ea typeface="ＭＳ Ｐゴシック" pitchFamily="34" charset="-128"/>
                <a:cs typeface="+mn-cs"/>
              </a:rPr>
              <a:t> « </a:t>
            </a:r>
            <a:r>
              <a:rPr lang="fr-FR" sz="1200" kern="1200" baseline="0" dirty="0" err="1" smtClean="0">
                <a:solidFill>
                  <a:schemeClr val="tx1"/>
                </a:solidFill>
                <a:effectLst/>
                <a:latin typeface="+mn-lt"/>
                <a:ea typeface="ＭＳ Ｐゴシック" pitchFamily="34" charset="-128"/>
                <a:cs typeface="+mn-cs"/>
              </a:rPr>
              <a:t>prepare</a:t>
            </a:r>
            <a:r>
              <a:rPr lang="fr-FR" sz="1200" kern="1200" baseline="0" dirty="0" smtClean="0">
                <a:solidFill>
                  <a:schemeClr val="tx1"/>
                </a:solidFill>
                <a:effectLst/>
                <a:latin typeface="+mn-lt"/>
                <a:ea typeface="ＭＳ Ｐゴシック" pitchFamily="34" charset="-128"/>
                <a:cs typeface="+mn-cs"/>
              </a:rPr>
              <a:t> an initial </a:t>
            </a:r>
            <a:r>
              <a:rPr lang="fr-FR" sz="1200" kern="1200" baseline="0" dirty="0" err="1" smtClean="0">
                <a:solidFill>
                  <a:schemeClr val="tx1"/>
                </a:solidFill>
                <a:effectLst/>
                <a:latin typeface="+mn-lt"/>
                <a:ea typeface="ＭＳ Ｐゴシック" pitchFamily="34" charset="-128"/>
                <a:cs typeface="+mn-cs"/>
              </a:rPr>
              <a:t>proposal</a:t>
            </a:r>
            <a:r>
              <a:rPr lang="fr-FR" sz="1200" kern="1200" baseline="0" dirty="0" smtClean="0">
                <a:solidFill>
                  <a:schemeClr val="tx1"/>
                </a:solidFill>
                <a:effectLst/>
                <a:latin typeface="+mn-lt"/>
                <a:ea typeface="ＭＳ Ｐゴシック" pitchFamily="34" charset="-128"/>
                <a:cs typeface="+mn-cs"/>
              </a:rPr>
              <a:t> for a </a:t>
            </a:r>
            <a:r>
              <a:rPr lang="fr-FR" sz="1200" kern="1200" baseline="0" dirty="0" err="1" smtClean="0">
                <a:solidFill>
                  <a:schemeClr val="tx1"/>
                </a:solidFill>
                <a:effectLst/>
                <a:latin typeface="+mn-lt"/>
                <a:ea typeface="ＭＳ Ｐゴシック" pitchFamily="34" charset="-128"/>
                <a:cs typeface="+mn-cs"/>
              </a:rPr>
              <a:t>revised</a:t>
            </a:r>
            <a:r>
              <a:rPr lang="fr-FR" sz="1200" kern="1200" baseline="0" dirty="0" smtClean="0">
                <a:solidFill>
                  <a:schemeClr val="tx1"/>
                </a:solidFill>
                <a:effectLst/>
                <a:latin typeface="+mn-lt"/>
                <a:ea typeface="ＭＳ Ｐゴシック" pitchFamily="34" charset="-128"/>
                <a:cs typeface="+mn-cs"/>
              </a:rPr>
              <a:t> ESG « to </a:t>
            </a:r>
            <a:r>
              <a:rPr lang="fr-FR" sz="1200" kern="1200" baseline="0" dirty="0" err="1" smtClean="0">
                <a:solidFill>
                  <a:schemeClr val="tx1"/>
                </a:solidFill>
                <a:effectLst/>
                <a:latin typeface="+mn-lt"/>
                <a:ea typeface="ＭＳ Ｐゴシック" pitchFamily="34" charset="-128"/>
                <a:cs typeface="+mn-cs"/>
              </a:rPr>
              <a:t>improve</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their</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clarity</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applicability</a:t>
            </a:r>
            <a:r>
              <a:rPr lang="fr-FR" sz="1200" kern="1200" baseline="0" dirty="0" smtClean="0">
                <a:solidFill>
                  <a:schemeClr val="tx1"/>
                </a:solidFill>
                <a:effectLst/>
                <a:latin typeface="+mn-lt"/>
                <a:ea typeface="ＭＳ Ｐゴシック" pitchFamily="34" charset="-128"/>
                <a:cs typeface="+mn-cs"/>
              </a:rPr>
              <a:t> and </a:t>
            </a:r>
            <a:r>
              <a:rPr lang="fr-FR" sz="1200" kern="1200" baseline="0" dirty="0" err="1" smtClean="0">
                <a:solidFill>
                  <a:schemeClr val="tx1"/>
                </a:solidFill>
                <a:effectLst/>
                <a:latin typeface="+mn-lt"/>
                <a:ea typeface="ＭＳ Ｐゴシック" pitchFamily="34" charset="-128"/>
                <a:cs typeface="+mn-cs"/>
              </a:rPr>
              <a:t>usefulness</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including</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their</a:t>
            </a:r>
            <a:r>
              <a:rPr lang="fr-FR" sz="1200" kern="1200" baseline="0" dirty="0" smtClean="0">
                <a:solidFill>
                  <a:schemeClr val="tx1"/>
                </a:solidFill>
                <a:effectLst/>
                <a:latin typeface="+mn-lt"/>
                <a:ea typeface="ＭＳ Ｐゴシック" pitchFamily="34" charset="-128"/>
                <a:cs typeface="+mn-cs"/>
              </a:rPr>
              <a:t> scope » </a:t>
            </a:r>
          </a:p>
          <a:p>
            <a:r>
              <a:rPr lang="fr-FR" sz="1200" kern="1200" baseline="0" dirty="0" smtClean="0">
                <a:solidFill>
                  <a:schemeClr val="tx1"/>
                </a:solidFill>
                <a:effectLst/>
                <a:latin typeface="+mn-lt"/>
                <a:ea typeface="ＭＳ Ｐゴシック" pitchFamily="34" charset="-128"/>
                <a:cs typeface="+mn-cs"/>
              </a:rPr>
              <a:t>The </a:t>
            </a:r>
            <a:r>
              <a:rPr lang="fr-FR" sz="1200" kern="1200" baseline="0" dirty="0" err="1" smtClean="0">
                <a:solidFill>
                  <a:schemeClr val="tx1"/>
                </a:solidFill>
                <a:effectLst/>
                <a:latin typeface="+mn-lt"/>
                <a:ea typeface="ＭＳ Ｐゴシック" pitchFamily="34" charset="-128"/>
                <a:cs typeface="+mn-cs"/>
              </a:rPr>
              <a:t>revision</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included</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several</a:t>
            </a:r>
            <a:r>
              <a:rPr lang="fr-FR" sz="1200" kern="1200" baseline="0" dirty="0" smtClean="0">
                <a:solidFill>
                  <a:schemeClr val="tx1"/>
                </a:solidFill>
                <a:effectLst/>
                <a:latin typeface="+mn-lt"/>
                <a:ea typeface="ＭＳ Ｐゴシック" pitchFamily="34" charset="-128"/>
                <a:cs typeface="+mn-cs"/>
              </a:rPr>
              <a:t> consultation rounds </a:t>
            </a:r>
            <a:r>
              <a:rPr lang="fr-FR" sz="1200" kern="1200" baseline="0" dirty="0" err="1" smtClean="0">
                <a:solidFill>
                  <a:schemeClr val="tx1"/>
                </a:solidFill>
                <a:effectLst/>
                <a:latin typeface="+mn-lt"/>
                <a:ea typeface="ＭＳ Ｐゴシック" pitchFamily="34" charset="-128"/>
                <a:cs typeface="+mn-cs"/>
              </a:rPr>
              <a:t>involving</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both</a:t>
            </a:r>
            <a:r>
              <a:rPr lang="fr-FR" sz="1200" kern="1200" baseline="0" dirty="0" smtClean="0">
                <a:solidFill>
                  <a:schemeClr val="tx1"/>
                </a:solidFill>
                <a:effectLst/>
                <a:latin typeface="+mn-lt"/>
                <a:ea typeface="ＭＳ Ｐゴシック" pitchFamily="34" charset="-128"/>
                <a:cs typeface="+mn-cs"/>
              </a:rPr>
              <a:t> the </a:t>
            </a:r>
            <a:r>
              <a:rPr lang="fr-FR" sz="1200" kern="1200" baseline="0" dirty="0" err="1" smtClean="0">
                <a:solidFill>
                  <a:schemeClr val="tx1"/>
                </a:solidFill>
                <a:effectLst/>
                <a:latin typeface="+mn-lt"/>
                <a:ea typeface="ＭＳ Ｐゴシック" pitchFamily="34" charset="-128"/>
                <a:cs typeface="+mn-cs"/>
              </a:rPr>
              <a:t>key</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stakeholder</a:t>
            </a:r>
            <a:r>
              <a:rPr lang="fr-FR" sz="1200" kern="1200" baseline="0" dirty="0" smtClean="0">
                <a:solidFill>
                  <a:schemeClr val="tx1"/>
                </a:solidFill>
                <a:effectLst/>
                <a:latin typeface="+mn-lt"/>
                <a:ea typeface="ＭＳ Ｐゴシック" pitchFamily="34" charset="-128"/>
                <a:cs typeface="+mn-cs"/>
              </a:rPr>
              <a:t> organisations and </a:t>
            </a:r>
            <a:r>
              <a:rPr lang="fr-FR" sz="1200" kern="1200" baseline="0" dirty="0" err="1" smtClean="0">
                <a:solidFill>
                  <a:schemeClr val="tx1"/>
                </a:solidFill>
                <a:effectLst/>
                <a:latin typeface="+mn-lt"/>
                <a:ea typeface="ＭＳ Ｐゴシック" pitchFamily="34" charset="-128"/>
                <a:cs typeface="+mn-cs"/>
              </a:rPr>
              <a:t>ministries</a:t>
            </a:r>
            <a:r>
              <a:rPr lang="fr-FR" sz="1200" kern="1200" baseline="0" dirty="0" smtClean="0">
                <a:solidFill>
                  <a:schemeClr val="tx1"/>
                </a:solidFill>
                <a:effectLst/>
                <a:latin typeface="+mn-lt"/>
                <a:ea typeface="ＭＳ Ｐゴシック" pitchFamily="34" charset="-128"/>
                <a:cs typeface="+mn-cs"/>
              </a:rPr>
              <a:t>; the </a:t>
            </a:r>
            <a:r>
              <a:rPr lang="fr-FR" sz="1200" kern="1200" baseline="0" dirty="0" err="1" smtClean="0">
                <a:solidFill>
                  <a:schemeClr val="tx1"/>
                </a:solidFill>
                <a:effectLst/>
                <a:latin typeface="+mn-lt"/>
                <a:ea typeface="ＭＳ Ｐゴシック" pitchFamily="34" charset="-128"/>
                <a:cs typeface="+mn-cs"/>
              </a:rPr>
              <a:t>many</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comments</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proposals</a:t>
            </a:r>
            <a:r>
              <a:rPr lang="fr-FR" sz="1200" kern="1200" baseline="0" dirty="0" smtClean="0">
                <a:solidFill>
                  <a:schemeClr val="tx1"/>
                </a:solidFill>
                <a:effectLst/>
                <a:latin typeface="+mn-lt"/>
                <a:ea typeface="ＭＳ Ｐゴシック" pitchFamily="34" charset="-128"/>
                <a:cs typeface="+mn-cs"/>
              </a:rPr>
              <a:t> and </a:t>
            </a:r>
            <a:r>
              <a:rPr lang="fr-FR" sz="1200" kern="1200" baseline="0" dirty="0" err="1" smtClean="0">
                <a:solidFill>
                  <a:schemeClr val="tx1"/>
                </a:solidFill>
                <a:effectLst/>
                <a:latin typeface="+mn-lt"/>
                <a:ea typeface="ＭＳ Ｐゴシック" pitchFamily="34" charset="-128"/>
                <a:cs typeface="+mn-cs"/>
              </a:rPr>
              <a:t>recommendations</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were</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analysed</a:t>
            </a:r>
            <a:r>
              <a:rPr lang="fr-FR" sz="1200" kern="1200" baseline="0" dirty="0" smtClean="0">
                <a:solidFill>
                  <a:schemeClr val="tx1"/>
                </a:solidFill>
                <a:effectLst/>
                <a:latin typeface="+mn-lt"/>
                <a:ea typeface="ＭＳ Ｐゴシック" pitchFamily="34" charset="-128"/>
                <a:cs typeface="+mn-cs"/>
              </a:rPr>
              <a:t> and </a:t>
            </a:r>
            <a:r>
              <a:rPr lang="fr-FR" sz="1200" kern="1200" baseline="0" dirty="0" err="1" smtClean="0">
                <a:solidFill>
                  <a:schemeClr val="tx1"/>
                </a:solidFill>
                <a:effectLst/>
                <a:latin typeface="+mn-lt"/>
                <a:ea typeface="ＭＳ Ｐゴシック" pitchFamily="34" charset="-128"/>
                <a:cs typeface="+mn-cs"/>
              </a:rPr>
              <a:t>taken</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into</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consideration</a:t>
            </a:r>
            <a:r>
              <a:rPr lang="fr-FR" sz="1200" kern="1200" baseline="0" dirty="0" smtClean="0">
                <a:solidFill>
                  <a:schemeClr val="tx1"/>
                </a:solidFill>
                <a:effectLst/>
                <a:latin typeface="+mn-lt"/>
                <a:ea typeface="ＭＳ Ｐゴシック" pitchFamily="34" charset="-128"/>
                <a:cs typeface="+mn-cs"/>
              </a:rPr>
              <a:t> by the </a:t>
            </a:r>
            <a:r>
              <a:rPr lang="fr-FR" sz="1200" kern="1200" baseline="0" dirty="0" err="1" smtClean="0">
                <a:solidFill>
                  <a:schemeClr val="tx1"/>
                </a:solidFill>
                <a:effectLst/>
                <a:latin typeface="+mn-lt"/>
                <a:ea typeface="ＭＳ Ｐゴシック" pitchFamily="34" charset="-128"/>
                <a:cs typeface="+mn-cs"/>
              </a:rPr>
              <a:t>steering</a:t>
            </a:r>
            <a:r>
              <a:rPr lang="fr-FR" sz="1200" kern="1200" baseline="0" dirty="0" smtClean="0">
                <a:solidFill>
                  <a:schemeClr val="tx1"/>
                </a:solidFill>
                <a:effectLst/>
                <a:latin typeface="+mn-lt"/>
                <a:ea typeface="ＭＳ Ｐゴシック" pitchFamily="34" charset="-128"/>
                <a:cs typeface="+mn-cs"/>
              </a:rPr>
              <a:t> group </a:t>
            </a:r>
            <a:r>
              <a:rPr lang="fr-FR" sz="1200" kern="1200" baseline="0" dirty="0" err="1" smtClean="0">
                <a:solidFill>
                  <a:schemeClr val="tx1"/>
                </a:solidFill>
                <a:effectLst/>
                <a:latin typeface="+mn-lt"/>
                <a:ea typeface="ＭＳ Ｐゴシック" pitchFamily="34" charset="-128"/>
                <a:cs typeface="+mn-cs"/>
              </a:rPr>
              <a:t>into</a:t>
            </a:r>
            <a:r>
              <a:rPr lang="fr-FR" sz="1200" kern="1200" baseline="0" dirty="0" smtClean="0">
                <a:solidFill>
                  <a:schemeClr val="tx1"/>
                </a:solidFill>
                <a:effectLst/>
                <a:latin typeface="+mn-lt"/>
                <a:ea typeface="ＭＳ Ｐゴシック" pitchFamily="34" charset="-128"/>
                <a:cs typeface="+mn-cs"/>
              </a:rPr>
              <a:t> the final version.</a:t>
            </a:r>
          </a:p>
          <a:p>
            <a:endParaRPr lang="fr-FR" sz="1200" kern="1200" baseline="0" dirty="0" smtClean="0">
              <a:solidFill>
                <a:schemeClr val="tx1"/>
              </a:solidFill>
              <a:effectLst/>
              <a:latin typeface="+mn-lt"/>
              <a:ea typeface="ＭＳ Ｐゴシック" pitchFamily="34" charset="-128"/>
              <a:cs typeface="+mn-cs"/>
            </a:endParaRPr>
          </a:p>
          <a:p>
            <a:r>
              <a:rPr lang="fr-FR" sz="1200" kern="1200" baseline="0" dirty="0" smtClean="0">
                <a:solidFill>
                  <a:schemeClr val="tx1"/>
                </a:solidFill>
                <a:effectLst/>
                <a:latin typeface="+mn-lt"/>
                <a:ea typeface="ＭＳ Ｐゴシック" pitchFamily="34" charset="-128"/>
                <a:cs typeface="+mn-cs"/>
              </a:rPr>
              <a:t>The document </a:t>
            </a:r>
            <a:r>
              <a:rPr lang="fr-FR" sz="1200" kern="1200" baseline="0" dirty="0" err="1" smtClean="0">
                <a:solidFill>
                  <a:schemeClr val="tx1"/>
                </a:solidFill>
                <a:effectLst/>
                <a:latin typeface="+mn-lt"/>
                <a:ea typeface="ＭＳ Ｐゴシック" pitchFamily="34" charset="-128"/>
                <a:cs typeface="+mn-cs"/>
              </a:rPr>
              <a:t>was</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adopted</a:t>
            </a:r>
            <a:r>
              <a:rPr lang="fr-FR" sz="1200" kern="1200" baseline="0" dirty="0" smtClean="0">
                <a:solidFill>
                  <a:schemeClr val="tx1"/>
                </a:solidFill>
                <a:effectLst/>
                <a:latin typeface="+mn-lt"/>
                <a:ea typeface="ＭＳ Ｐゴシック" pitchFamily="34" charset="-128"/>
                <a:cs typeface="+mn-cs"/>
              </a:rPr>
              <a:t> by the </a:t>
            </a:r>
            <a:r>
              <a:rPr lang="fr-FR" sz="1200" kern="1200" baseline="0" dirty="0" err="1" smtClean="0">
                <a:solidFill>
                  <a:schemeClr val="tx1"/>
                </a:solidFill>
                <a:effectLst/>
                <a:latin typeface="+mn-lt"/>
                <a:ea typeface="ＭＳ Ｐゴシック" pitchFamily="34" charset="-128"/>
                <a:cs typeface="+mn-cs"/>
              </a:rPr>
              <a:t>ministries</a:t>
            </a:r>
            <a:r>
              <a:rPr lang="fr-FR" sz="1200" kern="1200" baseline="0" dirty="0" smtClean="0">
                <a:solidFill>
                  <a:schemeClr val="tx1"/>
                </a:solidFill>
                <a:effectLst/>
                <a:latin typeface="+mn-lt"/>
                <a:ea typeface="ＭＳ Ｐゴシック" pitchFamily="34" charset="-128"/>
                <a:cs typeface="+mn-cs"/>
              </a:rPr>
              <a:t> </a:t>
            </a:r>
            <a:r>
              <a:rPr lang="fr-FR" sz="1200" kern="1200" baseline="0" dirty="0" err="1" smtClean="0">
                <a:solidFill>
                  <a:schemeClr val="tx1"/>
                </a:solidFill>
                <a:effectLst/>
                <a:latin typeface="+mn-lt"/>
                <a:ea typeface="ＭＳ Ｐゴシック" pitchFamily="34" charset="-128"/>
                <a:cs typeface="+mn-cs"/>
              </a:rPr>
              <a:t>responsible</a:t>
            </a:r>
            <a:r>
              <a:rPr lang="fr-FR" sz="1200" kern="1200" baseline="0" dirty="0" smtClean="0">
                <a:solidFill>
                  <a:schemeClr val="tx1"/>
                </a:solidFill>
                <a:effectLst/>
                <a:latin typeface="+mn-lt"/>
                <a:ea typeface="ＭＳ Ｐゴシック" pitchFamily="34" charset="-128"/>
                <a:cs typeface="+mn-cs"/>
              </a:rPr>
              <a:t> for HE in May 2015.</a:t>
            </a:r>
          </a:p>
          <a:p>
            <a:endParaRPr lang="fr-FR" sz="1200" kern="1200" dirty="0" smtClean="0">
              <a:solidFill>
                <a:schemeClr val="tx1"/>
              </a:solidFill>
              <a:effectLst/>
              <a:latin typeface="+mn-lt"/>
              <a:ea typeface="ＭＳ Ｐゴシック" pitchFamily="34"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ＭＳ Ｐゴシック" pitchFamily="34" charset="-128"/>
              <a:cs typeface="+mn-cs"/>
            </a:endParaRPr>
          </a:p>
          <a:p>
            <a:endParaRPr lang="fr-FR" dirty="0"/>
          </a:p>
        </p:txBody>
      </p:sp>
      <p:sp>
        <p:nvSpPr>
          <p:cNvPr id="4" name="Espace réservé du numéro de diapositive 3"/>
          <p:cNvSpPr>
            <a:spLocks noGrp="1"/>
          </p:cNvSpPr>
          <p:nvPr>
            <p:ph type="sldNum" sz="quarter" idx="10"/>
          </p:nvPr>
        </p:nvSpPr>
        <p:spPr/>
        <p:txBody>
          <a:bodyPr/>
          <a:lstStyle/>
          <a:p>
            <a:pPr>
              <a:defRPr/>
            </a:pPr>
            <a:fld id="{4AD91AF6-03E8-4FBD-A9C4-31FC876453F1}" type="slidenum">
              <a:rPr lang="en-US" smtClean="0"/>
              <a:pPr>
                <a:defRPr/>
              </a:pPr>
              <a:t>3</a:t>
            </a:fld>
            <a:endParaRPr lang="en-US"/>
          </a:p>
        </p:txBody>
      </p:sp>
    </p:spTree>
    <p:extLst>
      <p:ext uri="{BB962C8B-B14F-4D97-AF65-F5344CB8AC3E}">
        <p14:creationId xmlns:p14="http://schemas.microsoft.com/office/powerpoint/2010/main" val="244833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err="1" smtClean="0"/>
              <a:t>Ce</a:t>
            </a:r>
            <a:r>
              <a:rPr lang="en-GB" sz="2000" dirty="0" smtClean="0"/>
              <a:t> </a:t>
            </a:r>
            <a:r>
              <a:rPr lang="en-GB" sz="2000" dirty="0" err="1" smtClean="0"/>
              <a:t>bref</a:t>
            </a:r>
            <a:r>
              <a:rPr lang="en-GB" sz="2000" dirty="0" smtClean="0"/>
              <a:t> retour en </a:t>
            </a:r>
            <a:r>
              <a:rPr lang="en-GB" sz="2000" dirty="0" err="1" smtClean="0"/>
              <a:t>arrière</a:t>
            </a:r>
            <a:r>
              <a:rPr lang="en-GB" sz="2000" dirty="0" smtClean="0"/>
              <a:t> </a:t>
            </a:r>
            <a:r>
              <a:rPr lang="en-GB" sz="2000" dirty="0" err="1" smtClean="0"/>
              <a:t>sur</a:t>
            </a:r>
            <a:r>
              <a:rPr lang="en-GB" sz="2000" dirty="0" smtClean="0"/>
              <a:t> les </a:t>
            </a:r>
            <a:r>
              <a:rPr lang="en-GB" sz="2000" dirty="0" err="1" smtClean="0"/>
              <a:t>années</a:t>
            </a:r>
            <a:r>
              <a:rPr lang="en-GB" sz="2000" dirty="0" smtClean="0"/>
              <a:t> qui </a:t>
            </a:r>
            <a:r>
              <a:rPr lang="en-GB" sz="2000" dirty="0" err="1" smtClean="0"/>
              <a:t>ont</a:t>
            </a:r>
            <a:r>
              <a:rPr lang="en-GB" sz="2000" dirty="0" smtClean="0"/>
              <a:t> </a:t>
            </a:r>
            <a:r>
              <a:rPr lang="en-GB" sz="2000" dirty="0" err="1" smtClean="0"/>
              <a:t>précédé</a:t>
            </a:r>
            <a:r>
              <a:rPr lang="en-GB" sz="2000" dirty="0" smtClean="0"/>
              <a:t> </a:t>
            </a:r>
            <a:r>
              <a:rPr lang="en-GB" sz="2000" dirty="0" err="1" smtClean="0"/>
              <a:t>l’adoption</a:t>
            </a:r>
            <a:r>
              <a:rPr lang="en-GB" sz="2000" dirty="0" smtClean="0"/>
              <a:t> des ESG, version 2015 </a:t>
            </a:r>
            <a:r>
              <a:rPr lang="en-GB" sz="2000" dirty="0" err="1" smtClean="0"/>
              <a:t>permet</a:t>
            </a:r>
            <a:r>
              <a:rPr lang="en-GB" sz="2000" dirty="0" smtClean="0"/>
              <a:t> de </a:t>
            </a:r>
            <a:r>
              <a:rPr lang="en-GB" sz="2000" dirty="0" err="1" smtClean="0"/>
              <a:t>souligner</a:t>
            </a:r>
            <a:r>
              <a:rPr lang="en-GB" sz="2000" dirty="0" smtClean="0"/>
              <a:t> </a:t>
            </a:r>
            <a:r>
              <a:rPr lang="en-GB" sz="2000" dirty="0" err="1" smtClean="0"/>
              <a:t>quelques</a:t>
            </a:r>
            <a:r>
              <a:rPr lang="en-GB" sz="2000" dirty="0" smtClean="0"/>
              <a:t> </a:t>
            </a:r>
            <a:r>
              <a:rPr lang="en-GB" sz="2000" dirty="0" err="1" smtClean="0"/>
              <a:t>éléments</a:t>
            </a:r>
            <a:r>
              <a:rPr lang="en-GB" sz="2000" dirty="0" smtClean="0"/>
              <a:t> </a:t>
            </a:r>
            <a:r>
              <a:rPr lang="en-GB" sz="2000" dirty="0" err="1" smtClean="0"/>
              <a:t>importants</a:t>
            </a:r>
            <a:r>
              <a:rPr lang="en-GB" sz="20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2000" dirty="0" smtClean="0"/>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GB" sz="2000" baseline="0" dirty="0" smtClean="0"/>
              <a:t>Les parties </a:t>
            </a:r>
            <a:r>
              <a:rPr lang="en-GB" sz="2000" baseline="0" dirty="0" err="1" smtClean="0"/>
              <a:t>prenantes</a:t>
            </a:r>
            <a:r>
              <a:rPr lang="en-GB" sz="2000" baseline="0" dirty="0" smtClean="0"/>
              <a:t> </a:t>
            </a:r>
            <a:r>
              <a:rPr lang="en-GB" sz="2000" baseline="0" dirty="0" err="1" smtClean="0"/>
              <a:t>ont</a:t>
            </a:r>
            <a:r>
              <a:rPr lang="en-GB" sz="2000" baseline="0" dirty="0" smtClean="0"/>
              <a:t> </a:t>
            </a:r>
            <a:r>
              <a:rPr lang="en-GB" sz="2000" baseline="0" dirty="0" err="1" smtClean="0"/>
              <a:t>démontré</a:t>
            </a:r>
            <a:r>
              <a:rPr lang="en-GB" sz="2000" baseline="0" dirty="0" smtClean="0"/>
              <a:t> </a:t>
            </a:r>
            <a:r>
              <a:rPr lang="en-GB" sz="2000" baseline="0" dirty="0" err="1" smtClean="0"/>
              <a:t>une</a:t>
            </a:r>
            <a:r>
              <a:rPr lang="en-GB" sz="2000" baseline="0" dirty="0" smtClean="0"/>
              <a:t> </a:t>
            </a:r>
            <a:r>
              <a:rPr lang="en-GB" sz="2000" baseline="0" dirty="0" err="1" smtClean="0"/>
              <a:t>capacité</a:t>
            </a:r>
            <a:r>
              <a:rPr lang="en-GB" sz="2000" baseline="0" dirty="0" smtClean="0"/>
              <a:t> de diagnostic et de </a:t>
            </a:r>
            <a:r>
              <a:rPr lang="en-GB" sz="2000" baseline="0" dirty="0" err="1" smtClean="0"/>
              <a:t>réflexivité</a:t>
            </a:r>
            <a:r>
              <a:rPr lang="en-GB" sz="2000" baseline="0" dirty="0" smtClean="0"/>
              <a:t> – en </a:t>
            </a:r>
            <a:r>
              <a:rPr lang="en-GB" sz="2000" baseline="0" dirty="0" err="1" smtClean="0"/>
              <a:t>quelque</a:t>
            </a:r>
            <a:r>
              <a:rPr lang="en-GB" sz="2000" baseline="0" dirty="0" smtClean="0"/>
              <a:t> </a:t>
            </a:r>
            <a:r>
              <a:rPr lang="en-GB" sz="2000" baseline="0" dirty="0" err="1" smtClean="0"/>
              <a:t>sorte</a:t>
            </a:r>
            <a:r>
              <a:rPr lang="en-GB" sz="2000" baseline="0" dirty="0" smtClean="0"/>
              <a:t>, </a:t>
            </a:r>
            <a:r>
              <a:rPr lang="en-GB" sz="2000" baseline="0" dirty="0" err="1" smtClean="0"/>
              <a:t>elle</a:t>
            </a:r>
            <a:r>
              <a:rPr lang="en-GB" sz="2000" baseline="0" dirty="0" smtClean="0"/>
              <a:t> </a:t>
            </a:r>
            <a:r>
              <a:rPr lang="en-GB" sz="2000" baseline="0" dirty="0" err="1" smtClean="0"/>
              <a:t>respectent</a:t>
            </a:r>
            <a:r>
              <a:rPr lang="en-GB" sz="2000" baseline="0" dirty="0" smtClean="0"/>
              <a:t> la boucle </a:t>
            </a:r>
            <a:r>
              <a:rPr lang="en-GB" sz="2000" baseline="0" dirty="0" err="1" smtClean="0"/>
              <a:t>qualité</a:t>
            </a:r>
            <a:r>
              <a:rPr lang="en-GB" sz="2000" baseline="0" dirty="0" smtClean="0"/>
              <a:t>! </a:t>
            </a:r>
            <a:r>
              <a:rPr lang="en-GB" sz="2000" baseline="0" dirty="0" err="1" smtClean="0"/>
              <a:t>Elles</a:t>
            </a:r>
            <a:r>
              <a:rPr lang="en-GB" sz="2000" baseline="0" dirty="0" smtClean="0"/>
              <a:t> </a:t>
            </a:r>
            <a:r>
              <a:rPr lang="en-GB" sz="2000" baseline="0" dirty="0" err="1" smtClean="0"/>
              <a:t>ont</a:t>
            </a:r>
            <a:r>
              <a:rPr lang="en-GB" sz="2000" baseline="0" dirty="0" smtClean="0"/>
              <a:t> </a:t>
            </a:r>
            <a:r>
              <a:rPr lang="en-GB" sz="2000" baseline="0" dirty="0" err="1" smtClean="0"/>
              <a:t>traité</a:t>
            </a:r>
            <a:r>
              <a:rPr lang="en-GB" sz="2000" baseline="0" dirty="0" smtClean="0"/>
              <a:t> les divers aspects des ESG: </a:t>
            </a:r>
            <a:r>
              <a:rPr lang="en-GB" sz="2000" baseline="0" dirty="0" err="1" smtClean="0"/>
              <a:t>leur</a:t>
            </a:r>
            <a:r>
              <a:rPr lang="en-GB" sz="2000" baseline="0" dirty="0" smtClean="0"/>
              <a:t> </a:t>
            </a:r>
            <a:r>
              <a:rPr lang="en-GB" sz="2000" baseline="0" dirty="0" err="1" smtClean="0"/>
              <a:t>portée</a:t>
            </a:r>
            <a:r>
              <a:rPr lang="en-GB" sz="2000" baseline="0" dirty="0" smtClean="0"/>
              <a:t>, usage, </a:t>
            </a:r>
            <a:r>
              <a:rPr lang="en-GB" sz="2000" baseline="0" dirty="0" err="1" smtClean="0"/>
              <a:t>leurs</a:t>
            </a:r>
            <a:r>
              <a:rPr lang="en-GB" sz="2000" baseline="0" dirty="0" smtClean="0"/>
              <a:t> </a:t>
            </a:r>
            <a:r>
              <a:rPr lang="en-GB" sz="2000" baseline="0" dirty="0" err="1" smtClean="0"/>
              <a:t>finalités</a:t>
            </a:r>
            <a:r>
              <a:rPr lang="en-GB" sz="2000" baseline="0" dirty="0" smtClean="0"/>
              <a:t>, </a:t>
            </a:r>
            <a:r>
              <a:rPr lang="en-GB" sz="2000" baseline="0" dirty="0" err="1" smtClean="0"/>
              <a:t>mesure</a:t>
            </a:r>
            <a:r>
              <a:rPr lang="en-GB" sz="2000" baseline="0" dirty="0" smtClean="0"/>
              <a:t> </a:t>
            </a:r>
            <a:r>
              <a:rPr lang="en-GB" sz="2000" baseline="0" dirty="0" err="1" smtClean="0"/>
              <a:t>d’impact</a:t>
            </a:r>
            <a:r>
              <a:rPr lang="en-GB" sz="2000" baseline="0" dirty="0" smtClean="0"/>
              <a:t> et </a:t>
            </a:r>
            <a:r>
              <a:rPr lang="en-GB" sz="2000" baseline="0" dirty="0" err="1" smtClean="0"/>
              <a:t>aussi</a:t>
            </a:r>
            <a:r>
              <a:rPr lang="en-GB" sz="2000" baseline="0" dirty="0" smtClean="0"/>
              <a:t> la </a:t>
            </a:r>
            <a:r>
              <a:rPr lang="en-GB" sz="2000" baseline="0" dirty="0" err="1" smtClean="0"/>
              <a:t>nécessité</a:t>
            </a:r>
            <a:r>
              <a:rPr lang="en-GB" sz="2000" baseline="0" dirty="0" smtClean="0"/>
              <a:t> d’être </a:t>
            </a:r>
            <a:r>
              <a:rPr lang="en-GB" sz="2000" baseline="0" dirty="0" err="1" smtClean="0"/>
              <a:t>attentif</a:t>
            </a:r>
            <a:r>
              <a:rPr lang="en-GB" sz="2000" baseline="0" dirty="0" smtClean="0"/>
              <a:t> </a:t>
            </a:r>
            <a:r>
              <a:rPr lang="en-GB" sz="2000" baseline="0" dirty="0" err="1" smtClean="0"/>
              <a:t>à</a:t>
            </a:r>
            <a:r>
              <a:rPr lang="en-GB" sz="2000" baseline="0" dirty="0" smtClean="0"/>
              <a:t> la </a:t>
            </a:r>
            <a:r>
              <a:rPr lang="en-GB" sz="2000" baseline="0" dirty="0" err="1" smtClean="0"/>
              <a:t>clarté</a:t>
            </a:r>
            <a:r>
              <a:rPr lang="en-GB" sz="2000" baseline="0" dirty="0" smtClean="0"/>
              <a:t> des propos et </a:t>
            </a:r>
            <a:r>
              <a:rPr lang="en-GB" sz="2000" baseline="0" dirty="0" err="1" smtClean="0"/>
              <a:t>à</a:t>
            </a:r>
            <a:r>
              <a:rPr lang="en-GB" sz="2000" baseline="0" dirty="0" smtClean="0"/>
              <a:t> la </a:t>
            </a:r>
            <a:r>
              <a:rPr lang="en-GB" sz="2000" baseline="0" dirty="0" err="1" smtClean="0"/>
              <a:t>terminologie</a:t>
            </a:r>
            <a:r>
              <a:rPr lang="en-GB" sz="2000" baseline="0" dirty="0" smtClean="0"/>
              <a:t> </a:t>
            </a:r>
            <a:r>
              <a:rPr lang="en-GB" sz="2000" baseline="0" dirty="0" err="1" smtClean="0"/>
              <a:t>employée</a:t>
            </a:r>
            <a:endParaRPr lang="en-GB" sz="2000" baseline="0" dirty="0" smtClean="0"/>
          </a:p>
          <a:p>
            <a:pPr marL="342900" marR="0" indent="-342900" algn="l" defTabSz="457200" rtl="0" eaLnBrk="1" fontAlgn="auto" latinLnBrk="0" hangingPunct="1">
              <a:lnSpc>
                <a:spcPct val="100000"/>
              </a:lnSpc>
              <a:spcBef>
                <a:spcPts val="0"/>
              </a:spcBef>
              <a:spcAft>
                <a:spcPts val="0"/>
              </a:spcAft>
              <a:buClrTx/>
              <a:buSzTx/>
              <a:buFontTx/>
              <a:buChar char="-"/>
              <a:tabLst/>
              <a:defRPr/>
            </a:pPr>
            <a:endParaRPr lang="en-GB" sz="2000" baseline="0" dirty="0" smtClean="0"/>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GB" sz="2000" baseline="0" dirty="0" smtClean="0"/>
              <a:t>La </a:t>
            </a:r>
            <a:r>
              <a:rPr lang="en-GB" sz="2000" baseline="0" dirty="0" err="1" smtClean="0"/>
              <a:t>révision</a:t>
            </a:r>
            <a:r>
              <a:rPr lang="en-GB" sz="2000" baseline="0" dirty="0" smtClean="0"/>
              <a:t> </a:t>
            </a:r>
            <a:r>
              <a:rPr lang="en-GB" sz="2000" baseline="0" dirty="0" err="1" smtClean="0"/>
              <a:t>est</a:t>
            </a:r>
            <a:r>
              <a:rPr lang="en-GB" sz="2000" baseline="0" dirty="0" smtClean="0"/>
              <a:t> </a:t>
            </a:r>
            <a:r>
              <a:rPr lang="en-GB" sz="2000" baseline="0" dirty="0" err="1" smtClean="0"/>
              <a:t>une</a:t>
            </a:r>
            <a:r>
              <a:rPr lang="en-GB" sz="2000" baseline="0" dirty="0" smtClean="0"/>
              <a:t> </a:t>
            </a:r>
            <a:r>
              <a:rPr lang="en-GB" sz="2000" baseline="0" dirty="0" err="1" smtClean="0"/>
              <a:t>évolution</a:t>
            </a:r>
            <a:r>
              <a:rPr lang="en-GB" sz="2000" baseline="0" dirty="0" smtClean="0"/>
              <a:t>, non </a:t>
            </a:r>
            <a:r>
              <a:rPr lang="en-GB" sz="2000" baseline="0" dirty="0" err="1" smtClean="0"/>
              <a:t>une</a:t>
            </a:r>
            <a:r>
              <a:rPr lang="en-GB" sz="2000" baseline="0" dirty="0" smtClean="0"/>
              <a:t> </a:t>
            </a:r>
            <a:r>
              <a:rPr lang="en-GB" sz="2000" baseline="0" dirty="0" err="1" smtClean="0"/>
              <a:t>révolution</a:t>
            </a:r>
            <a:r>
              <a:rPr lang="en-GB" sz="2000" baseline="0" dirty="0" smtClean="0"/>
              <a:t>, </a:t>
            </a:r>
            <a:r>
              <a:rPr lang="en-GB" sz="2000" baseline="0" dirty="0" err="1" smtClean="0"/>
              <a:t>mai</a:t>
            </a:r>
            <a:r>
              <a:rPr lang="en-GB" sz="2000" baseline="0" dirty="0" smtClean="0"/>
              <a:t> </a:t>
            </a:r>
            <a:r>
              <a:rPr lang="en-GB" sz="2000" baseline="0" dirty="0" err="1" smtClean="0"/>
              <a:t>elle</a:t>
            </a:r>
            <a:r>
              <a:rPr lang="en-GB" sz="2000" baseline="0" dirty="0" smtClean="0"/>
              <a:t> </a:t>
            </a:r>
            <a:r>
              <a:rPr lang="en-GB" sz="2000" baseline="0" dirty="0" err="1" smtClean="0"/>
              <a:t>prend</a:t>
            </a:r>
            <a:r>
              <a:rPr lang="en-GB" sz="2000" baseline="0" dirty="0" smtClean="0"/>
              <a:t> en </a:t>
            </a:r>
            <a:r>
              <a:rPr lang="en-GB" sz="2000" baseline="0" dirty="0" err="1" smtClean="0"/>
              <a:t>compte</a:t>
            </a:r>
            <a:r>
              <a:rPr lang="en-GB" sz="2000" baseline="0" dirty="0" smtClean="0"/>
              <a:t> </a:t>
            </a:r>
            <a:r>
              <a:rPr lang="en-GB" sz="2000" baseline="0" dirty="0" err="1" smtClean="0"/>
              <a:t>l’évolution</a:t>
            </a:r>
            <a:r>
              <a:rPr lang="en-GB" sz="2000" baseline="0" dirty="0" smtClean="0"/>
              <a:t> </a:t>
            </a:r>
            <a:r>
              <a:rPr lang="en-GB" sz="2000" baseline="0" dirty="0" err="1" smtClean="0"/>
              <a:t>rapide</a:t>
            </a:r>
            <a:r>
              <a:rPr lang="en-GB" sz="2000" baseline="0" dirty="0" smtClean="0"/>
              <a:t> du </a:t>
            </a:r>
            <a:r>
              <a:rPr lang="en-GB" sz="2000" baseline="0" dirty="0" err="1" smtClean="0"/>
              <a:t>contexte</a:t>
            </a:r>
            <a:r>
              <a:rPr lang="en-GB" sz="2000" baseline="0" dirty="0" smtClean="0"/>
              <a:t> de </a:t>
            </a:r>
            <a:r>
              <a:rPr lang="en-GB" sz="2000" baseline="0" dirty="0" err="1" smtClean="0"/>
              <a:t>l’enseignement</a:t>
            </a:r>
            <a:r>
              <a:rPr lang="en-GB" sz="2000" baseline="0" dirty="0" smtClean="0"/>
              <a:t> </a:t>
            </a:r>
            <a:r>
              <a:rPr lang="en-GB" sz="2000" baseline="0" dirty="0" err="1" smtClean="0"/>
              <a:t>supérieur</a:t>
            </a:r>
            <a:r>
              <a:rPr lang="en-GB" sz="2000" baseline="0" dirty="0" smtClean="0"/>
              <a:t>: </a:t>
            </a:r>
            <a:r>
              <a:rPr lang="en-GB" sz="2000" baseline="0" dirty="0" err="1" smtClean="0"/>
              <a:t>diversité</a:t>
            </a:r>
            <a:r>
              <a:rPr lang="en-GB" sz="2000" baseline="0" dirty="0" smtClean="0"/>
              <a:t> accrue des publics </a:t>
            </a:r>
            <a:r>
              <a:rPr lang="en-GB" sz="2000" baseline="0" dirty="0" err="1" smtClean="0"/>
              <a:t>étudiants</a:t>
            </a:r>
            <a:r>
              <a:rPr lang="en-GB" sz="2000" baseline="0" dirty="0" smtClean="0"/>
              <a:t> et </a:t>
            </a:r>
            <a:r>
              <a:rPr lang="en-GB" sz="2000" baseline="0" dirty="0" err="1" smtClean="0"/>
              <a:t>accroissement</a:t>
            </a:r>
            <a:r>
              <a:rPr lang="en-GB" sz="2000" baseline="0" dirty="0" smtClean="0"/>
              <a:t> de </a:t>
            </a:r>
            <a:r>
              <a:rPr lang="en-GB" sz="2000" baseline="0" dirty="0" err="1" smtClean="0"/>
              <a:t>leurs</a:t>
            </a:r>
            <a:r>
              <a:rPr lang="en-GB" sz="2000" baseline="0" dirty="0" smtClean="0"/>
              <a:t> </a:t>
            </a:r>
            <a:r>
              <a:rPr lang="en-GB" sz="2000" baseline="0" dirty="0" err="1" smtClean="0"/>
              <a:t>demandes</a:t>
            </a:r>
            <a:r>
              <a:rPr lang="en-GB" sz="2000" baseline="0" dirty="0" smtClean="0"/>
              <a:t>, </a:t>
            </a:r>
            <a:r>
              <a:rPr lang="en-GB" sz="2000" baseline="0" dirty="0" err="1" smtClean="0"/>
              <a:t>ce</a:t>
            </a:r>
            <a:r>
              <a:rPr lang="en-GB" sz="2000" baseline="0" dirty="0" smtClean="0"/>
              <a:t> qui a </a:t>
            </a:r>
            <a:r>
              <a:rPr lang="en-GB" sz="2000" baseline="0" dirty="0" err="1" smtClean="0"/>
              <a:t>induit</a:t>
            </a:r>
            <a:r>
              <a:rPr lang="en-GB" sz="2000" baseline="0" dirty="0" smtClean="0"/>
              <a:t> </a:t>
            </a:r>
            <a:r>
              <a:rPr lang="en-GB" sz="2000" baseline="0" dirty="0" err="1" smtClean="0"/>
              <a:t>une</a:t>
            </a:r>
            <a:r>
              <a:rPr lang="en-GB" sz="2000" baseline="0" dirty="0" smtClean="0"/>
              <a:t> </a:t>
            </a:r>
            <a:r>
              <a:rPr lang="en-GB" sz="2000" baseline="0" dirty="0" err="1" smtClean="0"/>
              <a:t>évolution</a:t>
            </a:r>
            <a:r>
              <a:rPr lang="en-GB" sz="2000" baseline="0" dirty="0" smtClean="0"/>
              <a:t> de </a:t>
            </a:r>
            <a:r>
              <a:rPr lang="en-GB" sz="2000" baseline="0" dirty="0" err="1" smtClean="0"/>
              <a:t>paradigme</a:t>
            </a:r>
            <a:r>
              <a:rPr lang="en-GB" sz="2000" baseline="0" dirty="0" smtClean="0"/>
              <a:t> </a:t>
            </a:r>
            <a:r>
              <a:rPr lang="en-GB" sz="2000" baseline="0" dirty="0" err="1" smtClean="0"/>
              <a:t>vers</a:t>
            </a:r>
            <a:r>
              <a:rPr lang="en-GB" sz="2000" baseline="0" dirty="0" smtClean="0"/>
              <a:t> </a:t>
            </a:r>
            <a:r>
              <a:rPr lang="en-GB" sz="2000" baseline="0" dirty="0" err="1" smtClean="0"/>
              <a:t>l’apprentissage</a:t>
            </a:r>
            <a:r>
              <a:rPr lang="en-GB" sz="2000" baseline="0" dirty="0" smtClean="0"/>
              <a:t> </a:t>
            </a:r>
            <a:r>
              <a:rPr lang="en-GB" sz="2000" baseline="0" dirty="0" err="1" smtClean="0"/>
              <a:t>centré</a:t>
            </a:r>
            <a:r>
              <a:rPr lang="en-GB" sz="2000" baseline="0" dirty="0" smtClean="0"/>
              <a:t> </a:t>
            </a:r>
            <a:r>
              <a:rPr lang="en-GB" sz="2000" baseline="0" dirty="0" err="1" smtClean="0"/>
              <a:t>sur</a:t>
            </a:r>
            <a:r>
              <a:rPr lang="en-GB" sz="2000" baseline="0" dirty="0" smtClean="0"/>
              <a:t> </a:t>
            </a:r>
            <a:r>
              <a:rPr lang="en-GB" sz="2000" baseline="0" dirty="0" err="1" smtClean="0"/>
              <a:t>l’étudiant</a:t>
            </a:r>
            <a:r>
              <a:rPr lang="en-GB" sz="2000" baseline="0" dirty="0" smtClean="0"/>
              <a:t>, </a:t>
            </a:r>
            <a:r>
              <a:rPr lang="en-GB" sz="2000" baseline="0" dirty="0" err="1" smtClean="0"/>
              <a:t>l’apprenant</a:t>
            </a:r>
            <a:r>
              <a:rPr lang="en-GB" sz="2000" baseline="0" dirty="0" smtClean="0"/>
              <a:t> (accent </a:t>
            </a:r>
            <a:r>
              <a:rPr lang="en-GB" sz="2000" baseline="0" dirty="0" err="1" smtClean="0"/>
              <a:t>mis</a:t>
            </a:r>
            <a:r>
              <a:rPr lang="en-GB" sz="2000" baseline="0" dirty="0" smtClean="0"/>
              <a:t> </a:t>
            </a:r>
            <a:r>
              <a:rPr lang="en-GB" sz="2000" baseline="0" dirty="0" err="1" smtClean="0"/>
              <a:t>sur</a:t>
            </a:r>
            <a:r>
              <a:rPr lang="en-GB" sz="2000" baseline="0" dirty="0" smtClean="0"/>
              <a:t> learning and teaching) </a:t>
            </a:r>
            <a:r>
              <a:rPr lang="en-GB" sz="2000" baseline="0" dirty="0" err="1" smtClean="0"/>
              <a:t>notamment</a:t>
            </a:r>
            <a:r>
              <a:rPr lang="en-GB" sz="2000"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2000" baseline="0" dirty="0" smtClean="0"/>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GB" sz="2000" baseline="0" dirty="0" smtClean="0"/>
              <a:t>En </a:t>
            </a:r>
            <a:r>
              <a:rPr lang="en-GB" sz="2000" baseline="0" dirty="0" err="1" smtClean="0"/>
              <a:t>termes</a:t>
            </a:r>
            <a:r>
              <a:rPr lang="en-GB" sz="2000" baseline="0" dirty="0" smtClean="0"/>
              <a:t> de </a:t>
            </a:r>
            <a:r>
              <a:rPr lang="en-GB" sz="2000" baseline="0" dirty="0" err="1" smtClean="0"/>
              <a:t>processus</a:t>
            </a:r>
            <a:r>
              <a:rPr lang="en-GB" sz="2000" baseline="0" dirty="0" smtClean="0"/>
              <a:t>, </a:t>
            </a:r>
            <a:r>
              <a:rPr lang="en-GB" sz="2000" baseline="0" dirty="0" err="1" smtClean="0"/>
              <a:t>il</a:t>
            </a:r>
            <a:r>
              <a:rPr lang="en-GB" sz="2000" baseline="0" dirty="0" smtClean="0"/>
              <a:t> </a:t>
            </a:r>
            <a:r>
              <a:rPr lang="en-GB" sz="2000" baseline="0" dirty="0" err="1" smtClean="0"/>
              <a:t>faut</a:t>
            </a:r>
            <a:r>
              <a:rPr lang="en-GB" sz="2000" baseline="0" dirty="0" smtClean="0"/>
              <a:t> </a:t>
            </a:r>
            <a:r>
              <a:rPr lang="en-GB" sz="2000" baseline="0" dirty="0" err="1" smtClean="0"/>
              <a:t>aussi</a:t>
            </a:r>
            <a:r>
              <a:rPr lang="en-GB" sz="2000" baseline="0" dirty="0" smtClean="0"/>
              <a:t> </a:t>
            </a:r>
            <a:r>
              <a:rPr lang="en-GB" sz="2000" baseline="0" dirty="0" err="1" smtClean="0"/>
              <a:t>souligner</a:t>
            </a:r>
            <a:r>
              <a:rPr lang="en-GB" sz="2000" baseline="0" dirty="0" smtClean="0"/>
              <a:t> </a:t>
            </a:r>
            <a:r>
              <a:rPr lang="en-GB" sz="2000" baseline="0" dirty="0" err="1" smtClean="0"/>
              <a:t>l’importance</a:t>
            </a:r>
            <a:r>
              <a:rPr lang="en-GB" sz="2000" baseline="0" dirty="0" smtClean="0"/>
              <a:t> de la consultation: non </a:t>
            </a:r>
            <a:r>
              <a:rPr lang="en-GB" sz="2000" baseline="0" dirty="0" err="1" smtClean="0"/>
              <a:t>seulement</a:t>
            </a:r>
            <a:r>
              <a:rPr lang="en-GB" sz="2000" baseline="0" dirty="0" smtClean="0"/>
              <a:t>, </a:t>
            </a:r>
            <a:r>
              <a:rPr lang="en-GB" sz="2000" baseline="0" dirty="0" err="1" smtClean="0"/>
              <a:t>cette</a:t>
            </a:r>
            <a:r>
              <a:rPr lang="en-GB" sz="2000" baseline="0" dirty="0" smtClean="0"/>
              <a:t> consultation fait vivre les </a:t>
            </a:r>
            <a:r>
              <a:rPr lang="en-GB" sz="2000" baseline="0" dirty="0" err="1" smtClean="0"/>
              <a:t>valeurs</a:t>
            </a:r>
            <a:r>
              <a:rPr lang="en-GB" sz="2000" baseline="0" dirty="0" smtClean="0"/>
              <a:t> </a:t>
            </a:r>
            <a:r>
              <a:rPr lang="en-GB" sz="2000" baseline="0" dirty="0" err="1" smtClean="0"/>
              <a:t>démocratiques</a:t>
            </a:r>
            <a:r>
              <a:rPr lang="en-GB" sz="2000" baseline="0" dirty="0" smtClean="0"/>
              <a:t> qui </a:t>
            </a:r>
            <a:r>
              <a:rPr lang="en-GB" sz="2000" baseline="0" dirty="0" err="1" smtClean="0"/>
              <a:t>sont</a:t>
            </a:r>
            <a:r>
              <a:rPr lang="en-GB" sz="2000" baseline="0" dirty="0" smtClean="0"/>
              <a:t> </a:t>
            </a:r>
            <a:r>
              <a:rPr lang="en-GB" sz="2000" baseline="0" dirty="0" err="1" smtClean="0"/>
              <a:t>précieuses</a:t>
            </a:r>
            <a:r>
              <a:rPr lang="en-GB" sz="2000" baseline="0" dirty="0" smtClean="0"/>
              <a:t>, </a:t>
            </a:r>
            <a:r>
              <a:rPr lang="en-GB" sz="2000" baseline="0" dirty="0" err="1" smtClean="0"/>
              <a:t>mais</a:t>
            </a:r>
            <a:r>
              <a:rPr lang="en-GB" sz="2000" baseline="0" dirty="0" smtClean="0"/>
              <a:t> </a:t>
            </a:r>
            <a:r>
              <a:rPr lang="en-GB" sz="2000" baseline="0" dirty="0" err="1" smtClean="0"/>
              <a:t>elle</a:t>
            </a:r>
            <a:r>
              <a:rPr lang="en-GB" sz="2000" baseline="0" dirty="0" smtClean="0"/>
              <a:t> </a:t>
            </a:r>
            <a:r>
              <a:rPr lang="en-GB" sz="2000" baseline="0" dirty="0" err="1" smtClean="0"/>
              <a:t>répond</a:t>
            </a:r>
            <a:r>
              <a:rPr lang="en-GB" sz="2000" baseline="0" dirty="0" smtClean="0"/>
              <a:t> </a:t>
            </a:r>
            <a:r>
              <a:rPr lang="en-GB" sz="2000" baseline="0" dirty="0" err="1" smtClean="0"/>
              <a:t>simultanément</a:t>
            </a:r>
            <a:r>
              <a:rPr lang="en-GB" sz="2000" baseline="0" dirty="0" smtClean="0"/>
              <a:t> </a:t>
            </a:r>
            <a:r>
              <a:rPr lang="en-GB" sz="2000" baseline="0" dirty="0" err="1" smtClean="0"/>
              <a:t>à</a:t>
            </a:r>
            <a:r>
              <a:rPr lang="en-GB" sz="2000" baseline="0" dirty="0" smtClean="0"/>
              <a:t> la </a:t>
            </a:r>
            <a:r>
              <a:rPr lang="en-GB" sz="2000" baseline="0" dirty="0" err="1" smtClean="0"/>
              <a:t>nécessaire</a:t>
            </a:r>
            <a:r>
              <a:rPr lang="en-GB" sz="2000" baseline="0" dirty="0" smtClean="0"/>
              <a:t> </a:t>
            </a:r>
            <a:r>
              <a:rPr lang="en-GB" sz="2000" baseline="0" dirty="0" err="1" smtClean="0"/>
              <a:t>sensibilisation</a:t>
            </a:r>
            <a:r>
              <a:rPr lang="en-GB" sz="2000" baseline="0" dirty="0" smtClean="0"/>
              <a:t> des PP aux ESG et </a:t>
            </a:r>
            <a:r>
              <a:rPr lang="en-GB" sz="2000" baseline="0" dirty="0" err="1" smtClean="0"/>
              <a:t>à</a:t>
            </a:r>
            <a:r>
              <a:rPr lang="en-GB" sz="2000" baseline="0" dirty="0" smtClean="0"/>
              <a:t> </a:t>
            </a:r>
            <a:r>
              <a:rPr lang="en-GB" sz="2000" baseline="0" dirty="0" err="1" smtClean="0"/>
              <a:t>leur</a:t>
            </a:r>
            <a:r>
              <a:rPr lang="en-GB" sz="2000" baseline="0" dirty="0" smtClean="0"/>
              <a:t> indispensable appropriation – </a:t>
            </a:r>
            <a:r>
              <a:rPr lang="en-GB" sz="2000" baseline="0" dirty="0" err="1" smtClean="0"/>
              <a:t>c’est</a:t>
            </a:r>
            <a:r>
              <a:rPr lang="en-GB" sz="2000" baseline="0" dirty="0" smtClean="0"/>
              <a:t> un gage de </a:t>
            </a:r>
            <a:r>
              <a:rPr lang="en-GB" sz="2000" baseline="0" dirty="0" err="1" smtClean="0"/>
              <a:t>succès</a:t>
            </a:r>
            <a:r>
              <a:rPr lang="en-GB" sz="2000" baseline="0" dirty="0" smtClean="0"/>
              <a:t> pour la </a:t>
            </a:r>
            <a:r>
              <a:rPr lang="en-GB" sz="2000" baseline="0" dirty="0" err="1" smtClean="0"/>
              <a:t>mise</a:t>
            </a:r>
            <a:r>
              <a:rPr lang="en-GB" sz="2000" baseline="0" dirty="0" smtClean="0"/>
              <a:t> en oeuvre des ESG</a:t>
            </a:r>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GB" sz="2000" baseline="0" dirty="0" smtClean="0"/>
              <a:t>Je </a:t>
            </a:r>
            <a:r>
              <a:rPr lang="en-GB" sz="2000" baseline="0" dirty="0" err="1" smtClean="0"/>
              <a:t>vous</a:t>
            </a:r>
            <a:r>
              <a:rPr lang="en-GB" sz="2000" baseline="0" dirty="0" smtClean="0"/>
              <a:t> </a:t>
            </a:r>
            <a:r>
              <a:rPr lang="en-GB" sz="2000" baseline="0" dirty="0" err="1" smtClean="0"/>
              <a:t>félicite</a:t>
            </a:r>
            <a:r>
              <a:rPr lang="en-GB" sz="2000" baseline="0" dirty="0" smtClean="0"/>
              <a:t> de </a:t>
            </a:r>
            <a:r>
              <a:rPr lang="en-GB" sz="2000" baseline="0" dirty="0" err="1" smtClean="0"/>
              <a:t>prévoir</a:t>
            </a:r>
            <a:r>
              <a:rPr lang="en-GB" sz="2000" baseline="0" dirty="0" smtClean="0"/>
              <a:t> – </a:t>
            </a:r>
            <a:r>
              <a:rPr lang="en-GB" sz="2000" baseline="0" dirty="0" err="1" smtClean="0"/>
              <a:t>comme</a:t>
            </a:r>
            <a:r>
              <a:rPr lang="en-GB" sz="2000" baseline="0" dirty="0" smtClean="0"/>
              <a:t> le </a:t>
            </a:r>
            <a:r>
              <a:rPr lang="en-GB" sz="2000" baseline="0" dirty="0" err="1" smtClean="0"/>
              <a:t>présent</a:t>
            </a:r>
            <a:r>
              <a:rPr lang="en-GB" sz="2000" baseline="0" dirty="0" smtClean="0"/>
              <a:t> </a:t>
            </a:r>
            <a:r>
              <a:rPr lang="en-GB" sz="2000" baseline="0" dirty="0" err="1" smtClean="0"/>
              <a:t>séminaire</a:t>
            </a:r>
            <a:r>
              <a:rPr lang="en-GB" sz="2000" baseline="0" dirty="0" smtClean="0"/>
              <a:t> </a:t>
            </a:r>
            <a:r>
              <a:rPr lang="en-GB" sz="2000" baseline="0" dirty="0" err="1" smtClean="0"/>
              <a:t>s’y</a:t>
            </a:r>
            <a:r>
              <a:rPr lang="en-GB" sz="2000" baseline="0" dirty="0" smtClean="0"/>
              <a:t> </a:t>
            </a:r>
            <a:r>
              <a:rPr lang="en-GB" sz="2000" baseline="0" dirty="0" err="1" smtClean="0"/>
              <a:t>emploie</a:t>
            </a:r>
            <a:r>
              <a:rPr lang="en-GB" sz="2000" baseline="0" dirty="0" smtClean="0"/>
              <a:t> – </a:t>
            </a:r>
            <a:r>
              <a:rPr lang="en-GB" sz="2000" baseline="0" dirty="0" err="1" smtClean="0"/>
              <a:t>une</a:t>
            </a:r>
            <a:r>
              <a:rPr lang="en-GB" sz="2000" baseline="0" dirty="0" smtClean="0"/>
              <a:t> phase de consultation </a:t>
            </a:r>
            <a:r>
              <a:rPr lang="en-GB" sz="2000" baseline="0" dirty="0" err="1" smtClean="0"/>
              <a:t>dès</a:t>
            </a:r>
            <a:r>
              <a:rPr lang="en-GB" sz="2000" baseline="0" dirty="0" smtClean="0"/>
              <a:t> la première version des ASG…</a:t>
            </a:r>
          </a:p>
          <a:p>
            <a:pPr marL="342900" marR="0" indent="-342900" algn="l" defTabSz="457200" rtl="0" eaLnBrk="1" fontAlgn="auto" latinLnBrk="0" hangingPunct="1">
              <a:lnSpc>
                <a:spcPct val="100000"/>
              </a:lnSpc>
              <a:spcBef>
                <a:spcPts val="0"/>
              </a:spcBef>
              <a:spcAft>
                <a:spcPts val="0"/>
              </a:spcAft>
              <a:buClrTx/>
              <a:buSzTx/>
              <a:buFontTx/>
              <a:buChar char="-"/>
              <a:tabLst/>
              <a:defRPr/>
            </a:pPr>
            <a:endParaRPr lang="en-GB" sz="2000" baseline="0" dirty="0" smtClean="0"/>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GB" sz="2000" baseline="0" dirty="0" err="1" smtClean="0"/>
              <a:t>Intéressant</a:t>
            </a:r>
            <a:r>
              <a:rPr lang="en-GB" sz="2000" baseline="0" dirty="0" smtClean="0"/>
              <a:t> </a:t>
            </a:r>
            <a:r>
              <a:rPr lang="en-GB" sz="2000" baseline="0" dirty="0" err="1" smtClean="0"/>
              <a:t>aussi</a:t>
            </a:r>
            <a:r>
              <a:rPr lang="en-GB" sz="2000" baseline="0" dirty="0" smtClean="0"/>
              <a:t> de </a:t>
            </a:r>
            <a:r>
              <a:rPr lang="en-GB" sz="2000" baseline="0" dirty="0" err="1" smtClean="0"/>
              <a:t>noter</a:t>
            </a:r>
            <a:r>
              <a:rPr lang="en-GB" sz="2000" baseline="0" dirty="0" smtClean="0"/>
              <a:t> </a:t>
            </a:r>
            <a:r>
              <a:rPr lang="en-GB" sz="2000" baseline="0" dirty="0" err="1" smtClean="0"/>
              <a:t>l’élargissement</a:t>
            </a:r>
            <a:r>
              <a:rPr lang="en-GB" sz="2000" baseline="0" dirty="0" smtClean="0"/>
              <a:t> de </a:t>
            </a:r>
            <a:r>
              <a:rPr lang="en-GB" sz="2000" baseline="0" dirty="0" err="1" smtClean="0"/>
              <a:t>l’approche</a:t>
            </a:r>
            <a:r>
              <a:rPr lang="en-GB" sz="2000" baseline="0" dirty="0" smtClean="0"/>
              <a:t> </a:t>
            </a:r>
            <a:r>
              <a:rPr lang="en-GB" sz="2000" baseline="0" dirty="0" smtClean="0"/>
              <a:t>participative et </a:t>
            </a:r>
            <a:r>
              <a:rPr lang="en-GB" sz="2000" baseline="0" dirty="0" err="1" smtClean="0"/>
              <a:t>coopérative</a:t>
            </a:r>
            <a:r>
              <a:rPr lang="en-GB" sz="2000" baseline="0" dirty="0" smtClean="0"/>
              <a:t>: au-</a:t>
            </a:r>
            <a:r>
              <a:rPr lang="en-GB" sz="2000" baseline="0" dirty="0" err="1" smtClean="0"/>
              <a:t>delà</a:t>
            </a:r>
            <a:r>
              <a:rPr lang="en-GB" sz="2000" baseline="0" dirty="0" smtClean="0"/>
              <a:t> du </a:t>
            </a:r>
            <a:r>
              <a:rPr lang="en-GB" sz="2000" baseline="0" dirty="0" err="1" smtClean="0"/>
              <a:t>groupe</a:t>
            </a:r>
            <a:r>
              <a:rPr lang="en-GB" sz="2000" baseline="0" dirty="0" smtClean="0"/>
              <a:t> des 4E, et des </a:t>
            </a:r>
            <a:r>
              <a:rPr lang="en-GB" sz="2000" baseline="0" dirty="0" err="1" smtClean="0"/>
              <a:t>ministres</a:t>
            </a:r>
            <a:r>
              <a:rPr lang="en-GB" sz="2000" baseline="0" dirty="0" smtClean="0"/>
              <a:t>, </a:t>
            </a:r>
            <a:r>
              <a:rPr lang="en-GB" sz="2000" baseline="0" dirty="0" err="1" smtClean="0"/>
              <a:t>d’autres</a:t>
            </a:r>
            <a:r>
              <a:rPr lang="en-GB" sz="2000" baseline="0" dirty="0" smtClean="0"/>
              <a:t> </a:t>
            </a:r>
            <a:r>
              <a:rPr lang="en-GB" sz="2000" baseline="0" dirty="0" err="1" smtClean="0"/>
              <a:t>organismes</a:t>
            </a:r>
            <a:r>
              <a:rPr lang="en-GB" sz="2000" baseline="0" dirty="0" smtClean="0"/>
              <a:t> </a:t>
            </a:r>
            <a:r>
              <a:rPr lang="en-GB" sz="2000" baseline="0" dirty="0" err="1" smtClean="0"/>
              <a:t>ont</a:t>
            </a:r>
            <a:r>
              <a:rPr lang="en-GB" sz="2000" baseline="0" dirty="0" smtClean="0"/>
              <a:t> </a:t>
            </a:r>
            <a:r>
              <a:rPr lang="en-GB" sz="2000" baseline="0" dirty="0" err="1" smtClean="0"/>
              <a:t>été</a:t>
            </a:r>
            <a:r>
              <a:rPr lang="en-GB" sz="2000" baseline="0" dirty="0" smtClean="0"/>
              <a:t> </a:t>
            </a:r>
            <a:r>
              <a:rPr lang="en-GB" sz="2000" baseline="0" dirty="0" err="1" smtClean="0"/>
              <a:t>associés</a:t>
            </a:r>
            <a:r>
              <a:rPr lang="en-GB" sz="2000" baseline="0" dirty="0" smtClean="0"/>
              <a:t> </a:t>
            </a:r>
            <a:r>
              <a:rPr lang="en-GB" sz="2000" baseline="0" dirty="0" err="1" smtClean="0"/>
              <a:t>à</a:t>
            </a:r>
            <a:r>
              <a:rPr lang="en-GB" sz="2000" baseline="0" dirty="0" smtClean="0"/>
              <a:t> la </a:t>
            </a:r>
            <a:r>
              <a:rPr lang="en-GB" sz="2000" baseline="0" dirty="0" err="1" smtClean="0"/>
              <a:t>réflexion</a:t>
            </a:r>
            <a:endParaRPr lang="en-GB" sz="2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2000" baseline="0" dirty="0" smtClean="0"/>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GB" sz="2000" baseline="0" dirty="0" err="1" smtClean="0"/>
              <a:t>Enfin</a:t>
            </a:r>
            <a:r>
              <a:rPr lang="en-GB" sz="2000" baseline="0" dirty="0" smtClean="0"/>
              <a:t>, </a:t>
            </a:r>
            <a:r>
              <a:rPr lang="en-GB" sz="2000" baseline="0" dirty="0" err="1" smtClean="0"/>
              <a:t>toujours</a:t>
            </a:r>
            <a:r>
              <a:rPr lang="en-GB" sz="2000" baseline="0" dirty="0" smtClean="0"/>
              <a:t> en </a:t>
            </a:r>
            <a:r>
              <a:rPr lang="en-GB" sz="2000" baseline="0" dirty="0" err="1" smtClean="0"/>
              <a:t>termes</a:t>
            </a:r>
            <a:r>
              <a:rPr lang="en-GB" sz="2000" baseline="0" dirty="0" smtClean="0"/>
              <a:t> de </a:t>
            </a:r>
            <a:r>
              <a:rPr lang="en-GB" sz="2000" baseline="0" dirty="0" err="1" smtClean="0"/>
              <a:t>processus</a:t>
            </a:r>
            <a:r>
              <a:rPr lang="en-GB" sz="2000" baseline="0" dirty="0" smtClean="0"/>
              <a:t>, je </a:t>
            </a:r>
            <a:r>
              <a:rPr lang="en-GB" sz="2000" baseline="0" dirty="0" err="1" smtClean="0"/>
              <a:t>terminerai</a:t>
            </a:r>
            <a:r>
              <a:rPr lang="en-GB" sz="2000" baseline="0" dirty="0" smtClean="0"/>
              <a:t> par </a:t>
            </a:r>
            <a:r>
              <a:rPr lang="en-GB" sz="2000" baseline="0" dirty="0" err="1" smtClean="0"/>
              <a:t>souligner</a:t>
            </a:r>
            <a:r>
              <a:rPr lang="en-GB" sz="2000" baseline="0" dirty="0" smtClean="0"/>
              <a:t> la </a:t>
            </a:r>
            <a:r>
              <a:rPr lang="en-GB" sz="2000" baseline="0" dirty="0" err="1" smtClean="0"/>
              <a:t>modalité</a:t>
            </a:r>
            <a:r>
              <a:rPr lang="en-GB" sz="2000" baseline="0" dirty="0" smtClean="0"/>
              <a:t> de monitoring des ESG, version 2015 qui a </a:t>
            </a:r>
            <a:r>
              <a:rPr lang="en-GB" sz="2000" baseline="0" dirty="0" err="1" smtClean="0"/>
              <a:t>été</a:t>
            </a:r>
            <a:r>
              <a:rPr lang="en-GB" sz="2000" baseline="0" dirty="0" smtClean="0"/>
              <a:t> </a:t>
            </a:r>
            <a:r>
              <a:rPr lang="en-GB" sz="2000" baseline="0" dirty="0" err="1" smtClean="0"/>
              <a:t>mise</a:t>
            </a:r>
            <a:r>
              <a:rPr lang="en-GB" sz="2000" baseline="0" dirty="0" smtClean="0"/>
              <a:t> en place </a:t>
            </a:r>
            <a:r>
              <a:rPr lang="en-GB" sz="2000" baseline="0" dirty="0" err="1" smtClean="0"/>
              <a:t>à</a:t>
            </a:r>
            <a:r>
              <a:rPr lang="en-GB" sz="2000" baseline="0" dirty="0" smtClean="0"/>
              <a:t> travers le </a:t>
            </a:r>
            <a:r>
              <a:rPr lang="en-GB" sz="2000" baseline="0" dirty="0" err="1" smtClean="0"/>
              <a:t>projet</a:t>
            </a:r>
            <a:r>
              <a:rPr lang="en-GB" sz="2000" baseline="0" dirty="0" smtClean="0"/>
              <a:t> EQUIP</a:t>
            </a:r>
            <a:endParaRPr lang="en-GB" sz="2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2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2000" dirty="0" smtClean="0"/>
          </a:p>
        </p:txBody>
      </p:sp>
      <p:sp>
        <p:nvSpPr>
          <p:cNvPr id="4" name="Slide Number Placeholder 3"/>
          <p:cNvSpPr>
            <a:spLocks noGrp="1"/>
          </p:cNvSpPr>
          <p:nvPr>
            <p:ph type="sldNum" sz="quarter" idx="10"/>
          </p:nvPr>
        </p:nvSpPr>
        <p:spPr/>
        <p:txBody>
          <a:bodyPr/>
          <a:lstStyle/>
          <a:p>
            <a:fld id="{60157E0A-A4D9-C447-A9A7-105C0447801A}" type="slidenum">
              <a:rPr lang="en-US" smtClean="0"/>
              <a:t>4</a:t>
            </a:fld>
            <a:endParaRPr lang="en-US"/>
          </a:p>
        </p:txBody>
      </p:sp>
    </p:spTree>
    <p:extLst>
      <p:ext uri="{BB962C8B-B14F-4D97-AF65-F5344CB8AC3E}">
        <p14:creationId xmlns:p14="http://schemas.microsoft.com/office/powerpoint/2010/main" val="331174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fontAlgn="base"/>
            <a:r>
              <a:rPr lang="fr-FR" sz="1200" kern="1200" dirty="0" smtClean="0">
                <a:solidFill>
                  <a:schemeClr val="tx1"/>
                </a:solidFill>
                <a:effectLst/>
                <a:latin typeface="+mn-lt"/>
                <a:ea typeface="ＭＳ Ｐゴシック" pitchFamily="34" charset="-128"/>
                <a:cs typeface="+mn-cs"/>
              </a:rPr>
              <a:t>Le</a:t>
            </a:r>
            <a:r>
              <a:rPr lang="fr-FR" sz="1200" kern="1200" baseline="0" dirty="0" smtClean="0">
                <a:solidFill>
                  <a:schemeClr val="tx1"/>
                </a:solidFill>
                <a:effectLst/>
                <a:latin typeface="+mn-lt"/>
                <a:ea typeface="ＭＳ Ｐゴシック" pitchFamily="34" charset="-128"/>
                <a:cs typeface="+mn-cs"/>
              </a:rPr>
              <a:t> travail ne s’ar</a:t>
            </a:r>
            <a:r>
              <a:rPr lang="fr-FR" sz="1200" kern="1200" baseline="0" dirty="0" smtClean="0">
                <a:solidFill>
                  <a:schemeClr val="tx1"/>
                </a:solidFill>
                <a:effectLst/>
                <a:latin typeface="+mn-lt"/>
                <a:ea typeface="ＭＳ Ｐゴシック" pitchFamily="34" charset="-128"/>
                <a:cs typeface="+mn-cs"/>
              </a:rPr>
              <a:t>ête pas à l’écriture de référentiels et à l’élaboration de dispositifs</a:t>
            </a:r>
          </a:p>
          <a:p>
            <a:pPr lvl="0" fontAlgn="base"/>
            <a:r>
              <a:rPr lang="fr-FR" sz="1200" kern="1200" baseline="0" dirty="0" smtClean="0">
                <a:solidFill>
                  <a:schemeClr val="tx1"/>
                </a:solidFill>
                <a:effectLst/>
                <a:latin typeface="+mn-lt"/>
                <a:ea typeface="ＭＳ Ｐゴシック" pitchFamily="34" charset="-128"/>
                <a:cs typeface="+mn-cs"/>
              </a:rPr>
              <a:t>Un travail spécifique pour accompagner la mise en œuvre est gage de réussite</a:t>
            </a:r>
            <a:endParaRPr lang="fr-FR" sz="1200" kern="1200" dirty="0" smtClean="0">
              <a:solidFill>
                <a:schemeClr val="tx1"/>
              </a:solidFill>
              <a:effectLst/>
              <a:latin typeface="+mn-lt"/>
              <a:ea typeface="ＭＳ Ｐゴシック" pitchFamily="34" charset="-128"/>
              <a:cs typeface="+mn-cs"/>
            </a:endParaRPr>
          </a:p>
          <a:p>
            <a:endParaRPr lang="fr-FR" dirty="0" smtClean="0"/>
          </a:p>
        </p:txBody>
      </p:sp>
      <p:sp>
        <p:nvSpPr>
          <p:cNvPr id="4" name="Espace réservé du numéro de diapositive 3"/>
          <p:cNvSpPr>
            <a:spLocks noGrp="1"/>
          </p:cNvSpPr>
          <p:nvPr>
            <p:ph type="sldNum" sz="quarter" idx="10"/>
          </p:nvPr>
        </p:nvSpPr>
        <p:spPr/>
        <p:txBody>
          <a:bodyPr/>
          <a:lstStyle/>
          <a:p>
            <a:pPr>
              <a:defRPr/>
            </a:pPr>
            <a:fld id="{4AD91AF6-03E8-4FBD-A9C4-31FC876453F1}" type="slidenum">
              <a:rPr lang="en-US" smtClean="0"/>
              <a:pPr>
                <a:defRPr/>
              </a:pPr>
              <a:t>5</a:t>
            </a:fld>
            <a:endParaRPr lang="en-US"/>
          </a:p>
        </p:txBody>
      </p:sp>
    </p:spTree>
    <p:extLst>
      <p:ext uri="{BB962C8B-B14F-4D97-AF65-F5344CB8AC3E}">
        <p14:creationId xmlns:p14="http://schemas.microsoft.com/office/powerpoint/2010/main" val="96799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pPr fontAlgn="base"/>
            <a:r>
              <a:rPr lang="fr-FR" sz="1200" kern="1200" dirty="0" smtClean="0">
                <a:solidFill>
                  <a:schemeClr val="tx1"/>
                </a:solidFill>
                <a:effectLst/>
                <a:latin typeface="+mn-lt"/>
                <a:ea typeface="ＭＳ Ｐゴシック" pitchFamily="34" charset="-128"/>
                <a:cs typeface="+mn-cs"/>
              </a:rPr>
              <a:t>Les </a:t>
            </a:r>
            <a:r>
              <a:rPr lang="fr-FR" sz="1200" i="1" kern="1200" dirty="0" err="1" smtClean="0">
                <a:solidFill>
                  <a:schemeClr val="tx1"/>
                </a:solidFill>
                <a:effectLst/>
                <a:latin typeface="+mn-lt"/>
                <a:ea typeface="ＭＳ Ｐゴシック" pitchFamily="34" charset="-128"/>
                <a:cs typeface="+mn-cs"/>
              </a:rPr>
              <a:t>webinars</a:t>
            </a:r>
            <a:r>
              <a:rPr lang="fr-FR" sz="1200" kern="1200" baseline="0" dirty="0" smtClean="0">
                <a:solidFill>
                  <a:schemeClr val="tx1"/>
                </a:solidFill>
                <a:effectLst/>
                <a:latin typeface="+mn-lt"/>
                <a:ea typeface="ＭＳ Ｐゴシック" pitchFamily="34" charset="-128"/>
                <a:cs typeface="+mn-cs"/>
              </a:rPr>
              <a:t> et ateliers gratuits se sont déroulés de février à juin 2016 (Amsterdam, Vienne et Lisbonne) et les acteurs directement impliqués dans la révision des ESG ont traités des questions comme:</a:t>
            </a:r>
          </a:p>
          <a:p>
            <a:pPr fontAlgn="base"/>
            <a:r>
              <a:rPr lang="fr-FR" sz="1200" b="1" kern="1200" baseline="0" dirty="0" smtClean="0">
                <a:solidFill>
                  <a:schemeClr val="tx1"/>
                </a:solidFill>
                <a:effectLst/>
                <a:latin typeface="+mn-lt"/>
                <a:ea typeface="ＭＳ Ｐゴシック" pitchFamily="34" charset="-128"/>
                <a:cs typeface="+mn-cs"/>
              </a:rPr>
              <a:t> -  </a:t>
            </a:r>
            <a:r>
              <a:rPr lang="fr-FR" sz="1200" b="0" kern="1200" baseline="0" dirty="0" smtClean="0">
                <a:solidFill>
                  <a:schemeClr val="tx1"/>
                </a:solidFill>
                <a:effectLst/>
                <a:latin typeface="+mn-lt"/>
                <a:ea typeface="ＭＳ Ｐゴシック" pitchFamily="34" charset="-128"/>
                <a:cs typeface="+mn-cs"/>
              </a:rPr>
              <a:t>comment l’AQE sera impactée par les ESG 2015?</a:t>
            </a:r>
          </a:p>
          <a:p>
            <a:pPr marL="171450" indent="-171450" fontAlgn="base">
              <a:buFontTx/>
              <a:buChar char="-"/>
            </a:pPr>
            <a:r>
              <a:rPr lang="fr-FR" sz="1200" b="0" kern="1200" baseline="0" dirty="0" smtClean="0">
                <a:solidFill>
                  <a:schemeClr val="tx1"/>
                </a:solidFill>
                <a:effectLst/>
                <a:latin typeface="+mn-lt"/>
                <a:ea typeface="ＭＳ Ｐゴシック" pitchFamily="34" charset="-128"/>
                <a:cs typeface="+mn-cs"/>
              </a:rPr>
              <a:t>Comment comprendre le concept d’apprentissage centré sur l’étudiant?</a:t>
            </a:r>
          </a:p>
          <a:p>
            <a:pPr marL="171450" indent="-171450" fontAlgn="base">
              <a:buFontTx/>
              <a:buChar char="-"/>
            </a:pPr>
            <a:r>
              <a:rPr lang="fr-FR" sz="1200" b="0" kern="1200" baseline="0" dirty="0" smtClean="0">
                <a:solidFill>
                  <a:schemeClr val="tx1"/>
                </a:solidFill>
                <a:effectLst/>
                <a:latin typeface="+mn-lt"/>
                <a:ea typeface="ＭＳ Ｐゴシック" pitchFamily="34" charset="-128"/>
                <a:cs typeface="+mn-cs"/>
              </a:rPr>
              <a:t>Quels sont les implications du nouvel accent mis au sein des ESG sur « </a:t>
            </a:r>
            <a:r>
              <a:rPr lang="fr-FR" sz="1200" b="0" kern="1200" baseline="0" dirty="0" err="1" smtClean="0">
                <a:solidFill>
                  <a:schemeClr val="tx1"/>
                </a:solidFill>
                <a:effectLst/>
                <a:latin typeface="+mn-lt"/>
                <a:ea typeface="ＭＳ Ｐゴシック" pitchFamily="34" charset="-128"/>
                <a:cs typeface="+mn-cs"/>
              </a:rPr>
              <a:t>learning</a:t>
            </a:r>
            <a:r>
              <a:rPr lang="fr-FR" sz="1200" b="0" kern="1200" baseline="0" dirty="0" smtClean="0">
                <a:solidFill>
                  <a:schemeClr val="tx1"/>
                </a:solidFill>
                <a:effectLst/>
                <a:latin typeface="+mn-lt"/>
                <a:ea typeface="ＭＳ Ｐゴシック" pitchFamily="34" charset="-128"/>
                <a:cs typeface="+mn-cs"/>
              </a:rPr>
              <a:t> &amp; </a:t>
            </a:r>
            <a:r>
              <a:rPr lang="fr-FR" sz="1200" b="0" kern="1200" baseline="0" dirty="0" err="1" smtClean="0">
                <a:solidFill>
                  <a:schemeClr val="tx1"/>
                </a:solidFill>
                <a:effectLst/>
                <a:latin typeface="+mn-lt"/>
                <a:ea typeface="ＭＳ Ｐゴシック" pitchFamily="34" charset="-128"/>
                <a:cs typeface="+mn-cs"/>
              </a:rPr>
              <a:t>teaching</a:t>
            </a:r>
            <a:r>
              <a:rPr lang="fr-FR" sz="1200" b="0" kern="1200" baseline="0" dirty="0" smtClean="0">
                <a:solidFill>
                  <a:schemeClr val="tx1"/>
                </a:solidFill>
                <a:effectLst/>
                <a:latin typeface="+mn-lt"/>
                <a:ea typeface="ＭＳ Ｐゴシック" pitchFamily="34" charset="-128"/>
                <a:cs typeface="+mn-cs"/>
              </a:rPr>
              <a:t> »?</a:t>
            </a:r>
          </a:p>
          <a:p>
            <a:pPr marL="171450" indent="-171450" fontAlgn="base">
              <a:buFontTx/>
              <a:buChar char="-"/>
            </a:pPr>
            <a:r>
              <a:rPr lang="fr-FR" sz="1200" b="0" kern="1200" baseline="0" dirty="0" smtClean="0">
                <a:solidFill>
                  <a:schemeClr val="tx1"/>
                </a:solidFill>
                <a:effectLst/>
                <a:latin typeface="+mn-lt"/>
                <a:ea typeface="ＭＳ Ｐゴシック" pitchFamily="34" charset="-128"/>
                <a:cs typeface="+mn-cs"/>
              </a:rPr>
              <a:t>Etc.</a:t>
            </a:r>
            <a:endParaRPr lang="fr-FR" sz="1200" b="0" kern="1200" dirty="0" smtClean="0">
              <a:solidFill>
                <a:schemeClr val="tx1"/>
              </a:solidFill>
              <a:effectLst/>
              <a:latin typeface="+mn-lt"/>
              <a:ea typeface="ＭＳ Ｐゴシック" pitchFamily="34" charset="-128"/>
              <a:cs typeface="+mn-cs"/>
            </a:endParaRPr>
          </a:p>
          <a:p>
            <a:pPr fontAlgn="base"/>
            <a:endParaRPr lang="fr-FR" sz="1200" kern="1200" dirty="0" smtClean="0">
              <a:solidFill>
                <a:schemeClr val="tx1"/>
              </a:solidFill>
              <a:effectLst/>
              <a:latin typeface="+mn-lt"/>
              <a:ea typeface="ＭＳ Ｐゴシック" pitchFamily="34" charset="-128"/>
              <a:cs typeface="+mn-cs"/>
            </a:endParaRPr>
          </a:p>
          <a:p>
            <a:pPr fontAlgn="base"/>
            <a:r>
              <a:rPr lang="fr-FR" sz="1200" kern="1200" dirty="0" smtClean="0">
                <a:solidFill>
                  <a:schemeClr val="tx1"/>
                </a:solidFill>
                <a:effectLst/>
                <a:latin typeface="+mn-lt"/>
                <a:ea typeface="ＭＳ Ｐゴシック" pitchFamily="34" charset="-128"/>
                <a:cs typeface="+mn-cs"/>
              </a:rPr>
              <a:t>Rapport analytique et comparatif 2005 vs 2015</a:t>
            </a:r>
          </a:p>
          <a:p>
            <a:pPr fontAlgn="base"/>
            <a:endParaRPr lang="fr-FR" sz="1200" kern="1200" dirty="0" smtClean="0">
              <a:solidFill>
                <a:schemeClr val="tx1"/>
              </a:solidFill>
              <a:effectLst/>
              <a:latin typeface="+mn-lt"/>
              <a:ea typeface="ＭＳ Ｐゴシック" pitchFamily="34" charset="-128"/>
              <a:cs typeface="+mn-cs"/>
            </a:endParaRPr>
          </a:p>
          <a:p>
            <a:pPr fontAlgn="base"/>
            <a:r>
              <a:rPr lang="fr-FR" sz="1200" kern="1200" dirty="0" smtClean="0">
                <a:solidFill>
                  <a:schemeClr val="tx1"/>
                </a:solidFill>
                <a:effectLst/>
                <a:latin typeface="+mn-lt"/>
                <a:ea typeface="ＭＳ Ｐゴシック" pitchFamily="34" charset="-128"/>
                <a:cs typeface="+mn-cs"/>
              </a:rPr>
              <a:t>De manière générale, promotion des ESG (sous diverses formes): large enqu</a:t>
            </a:r>
            <a:r>
              <a:rPr lang="fr-FR" sz="1200" kern="1200" dirty="0" smtClean="0">
                <a:solidFill>
                  <a:schemeClr val="tx1"/>
                </a:solidFill>
                <a:effectLst/>
                <a:latin typeface="+mn-lt"/>
                <a:ea typeface="ＭＳ Ｐゴシック" pitchFamily="34" charset="-128"/>
                <a:cs typeface="+mn-cs"/>
              </a:rPr>
              <a:t>ête auprès des acteurs de l’ES, collecte de BP</a:t>
            </a:r>
            <a:endParaRPr lang="fr-FR" sz="1200" kern="1200" dirty="0" smtClean="0">
              <a:solidFill>
                <a:schemeClr val="tx1"/>
              </a:solidFill>
              <a:effectLst/>
              <a:latin typeface="+mn-lt"/>
              <a:ea typeface="ＭＳ Ｐゴシック" pitchFamily="34" charset="-128"/>
              <a:cs typeface="+mn-cs"/>
            </a:endParaRPr>
          </a:p>
          <a:p>
            <a:pPr fontAlgn="base"/>
            <a:endParaRPr lang="fr-FR" sz="1200" kern="1200" dirty="0" smtClean="0">
              <a:solidFill>
                <a:schemeClr val="tx1"/>
              </a:solidFill>
              <a:effectLst/>
              <a:latin typeface="+mn-lt"/>
              <a:ea typeface="ＭＳ Ｐゴシック" pitchFamily="34" charset="-128"/>
              <a:cs typeface="+mn-cs"/>
            </a:endParaRPr>
          </a:p>
          <a:p>
            <a:pPr fontAlgn="base"/>
            <a:r>
              <a:rPr lang="fr-FR" sz="1200" kern="1200" dirty="0" smtClean="0">
                <a:solidFill>
                  <a:schemeClr val="tx1"/>
                </a:solidFill>
                <a:effectLst/>
                <a:latin typeface="+mn-lt"/>
                <a:ea typeface="ＭＳ Ｐゴシック" pitchFamily="34" charset="-128"/>
                <a:cs typeface="+mn-cs"/>
              </a:rPr>
              <a:t>L’étude dont la publication est prévue fin 2017, examinera les impacts que</a:t>
            </a:r>
            <a:r>
              <a:rPr lang="fr-FR" sz="1200" kern="1200" baseline="0" dirty="0" smtClean="0">
                <a:solidFill>
                  <a:schemeClr val="tx1"/>
                </a:solidFill>
                <a:effectLst/>
                <a:latin typeface="+mn-lt"/>
                <a:ea typeface="ＭＳ Ｐゴシック" pitchFamily="34" charset="-128"/>
                <a:cs typeface="+mn-cs"/>
              </a:rPr>
              <a:t> la révision des ESG aura eu sur les principales parties prenantes</a:t>
            </a:r>
            <a:r>
              <a:rPr lang="fr-FR" sz="1200" kern="1200" dirty="0" smtClean="0">
                <a:solidFill>
                  <a:schemeClr val="tx1"/>
                </a:solidFill>
                <a:effectLst/>
                <a:latin typeface="+mn-lt"/>
                <a:ea typeface="ＭＳ Ｐゴシック" pitchFamily="34" charset="-128"/>
                <a:cs typeface="+mn-cs"/>
              </a:rPr>
              <a:t>, les adaptations</a:t>
            </a:r>
            <a:r>
              <a:rPr lang="fr-FR" sz="1200" kern="1200" baseline="0" dirty="0" smtClean="0">
                <a:solidFill>
                  <a:schemeClr val="tx1"/>
                </a:solidFill>
                <a:effectLst/>
                <a:latin typeface="+mn-lt"/>
                <a:ea typeface="ＭＳ Ｐゴシック" pitchFamily="34" charset="-128"/>
                <a:cs typeface="+mn-cs"/>
              </a:rPr>
              <a:t> de leurs pratiques afin d’être conformes aux nouveaux éléments des ESG et des approches innovantes à imaginer pour gérer les nouveaux défis.</a:t>
            </a:r>
          </a:p>
          <a:p>
            <a:pPr fontAlgn="base"/>
            <a:r>
              <a:rPr lang="fr-FR" sz="1200" kern="1200" dirty="0" smtClean="0">
                <a:solidFill>
                  <a:schemeClr val="tx1"/>
                </a:solidFill>
                <a:effectLst/>
                <a:latin typeface="+mn-lt"/>
                <a:ea typeface="ＭＳ Ｐゴシック" pitchFamily="34" charset="-128"/>
                <a:cs typeface="+mn-cs"/>
              </a:rPr>
              <a:t>L’étude sera enrichie</a:t>
            </a:r>
            <a:r>
              <a:rPr lang="fr-FR" sz="1200" kern="1200" baseline="0" dirty="0" smtClean="0">
                <a:solidFill>
                  <a:schemeClr val="tx1"/>
                </a:solidFill>
                <a:effectLst/>
                <a:latin typeface="+mn-lt"/>
                <a:ea typeface="ＭＳ Ｐゴシック" pitchFamily="34" charset="-128"/>
                <a:cs typeface="+mn-cs"/>
              </a:rPr>
              <a:t> des témoignages collectés au cours des différentes activités (</a:t>
            </a:r>
            <a:r>
              <a:rPr lang="fr-FR" sz="1200" kern="1200" baseline="0" dirty="0" err="1" smtClean="0">
                <a:solidFill>
                  <a:schemeClr val="tx1"/>
                </a:solidFill>
                <a:effectLst/>
                <a:latin typeface="+mn-lt"/>
                <a:ea typeface="ＭＳ Ｐゴシック" pitchFamily="34" charset="-128"/>
                <a:cs typeface="+mn-cs"/>
              </a:rPr>
              <a:t>webinars</a:t>
            </a:r>
            <a:r>
              <a:rPr lang="fr-FR" sz="1200" kern="1200" baseline="0" dirty="0" smtClean="0">
                <a:solidFill>
                  <a:schemeClr val="tx1"/>
                </a:solidFill>
                <a:effectLst/>
                <a:latin typeface="+mn-lt"/>
                <a:ea typeface="ＭＳ Ｐゴシック" pitchFamily="34" charset="-128"/>
                <a:cs typeface="+mn-cs"/>
              </a:rPr>
              <a:t>, focus groups, séminaires,  ateliers, enquêtes) et se conclura avec des recommandations pour chaque catégories de PP dans l’amélioration de la qualité de l’ES à travers l’usage des ESG.</a:t>
            </a:r>
            <a:endParaRPr lang="fr-FR" sz="1200" kern="1200" dirty="0" smtClean="0">
              <a:solidFill>
                <a:schemeClr val="tx1"/>
              </a:solidFill>
              <a:effectLst/>
              <a:latin typeface="+mn-lt"/>
              <a:ea typeface="ＭＳ Ｐゴシック" pitchFamily="34" charset="-128"/>
              <a:cs typeface="+mn-cs"/>
            </a:endParaRPr>
          </a:p>
          <a:p>
            <a:pPr fontAlgn="base"/>
            <a:endParaRPr lang="fr-FR" sz="1200" kern="1200" dirty="0" smtClean="0">
              <a:solidFill>
                <a:schemeClr val="tx1"/>
              </a:solidFill>
              <a:effectLst/>
              <a:latin typeface="+mn-lt"/>
              <a:ea typeface="ＭＳ Ｐゴシック" pitchFamily="34" charset="-128"/>
              <a:cs typeface="+mn-cs"/>
            </a:endParaRPr>
          </a:p>
          <a:p>
            <a:pPr fontAlgn="base"/>
            <a:r>
              <a:rPr lang="fr-FR" sz="1200" kern="1200" dirty="0" smtClean="0">
                <a:solidFill>
                  <a:schemeClr val="tx1"/>
                </a:solidFill>
                <a:effectLst/>
                <a:latin typeface="+mn-lt"/>
                <a:ea typeface="ＭＳ Ｐゴシック" pitchFamily="34" charset="-128"/>
                <a:cs typeface="+mn-cs"/>
              </a:rPr>
              <a:t>Enfin, la dernière activité de ce projet consistera en la formulation</a:t>
            </a:r>
            <a:r>
              <a:rPr lang="fr-FR" sz="1200" kern="1200" baseline="0" dirty="0" smtClean="0">
                <a:solidFill>
                  <a:schemeClr val="tx1"/>
                </a:solidFill>
                <a:effectLst/>
                <a:latin typeface="+mn-lt"/>
                <a:ea typeface="ＭＳ Ｐゴシック" pitchFamily="34" charset="-128"/>
                <a:cs typeface="+mn-cs"/>
              </a:rPr>
              <a:t> à l’attention des décideurs politiques de recommandations en faveur de la qualité et de la compétitivité de l’ES. Ce texte est prévu pour début 2018 afin d’influencer l’élaboration du communiqué de la conférence ministérielle de Paris.</a:t>
            </a:r>
            <a:endParaRPr lang="fr-FR" sz="1200" kern="1200" dirty="0" smtClean="0">
              <a:solidFill>
                <a:schemeClr val="tx1"/>
              </a:solidFill>
              <a:effectLst/>
              <a:latin typeface="+mn-lt"/>
              <a:ea typeface="ＭＳ Ｐゴシック" pitchFamily="34" charset="-128"/>
              <a:cs typeface="+mn-cs"/>
            </a:endParaRPr>
          </a:p>
          <a:p>
            <a:r>
              <a:rPr lang="fr-FR" sz="1200" kern="1200" dirty="0" smtClean="0">
                <a:solidFill>
                  <a:schemeClr val="tx1"/>
                </a:solidFill>
                <a:effectLst/>
                <a:latin typeface="+mn-lt"/>
                <a:ea typeface="ＭＳ Ｐゴシック" pitchFamily="34" charset="-128"/>
                <a:cs typeface="+mn-cs"/>
              </a:rPr>
              <a:t> </a:t>
            </a:r>
          </a:p>
          <a:p>
            <a:pPr fontAlgn="base"/>
            <a:endParaRPr lang="fr-FR" sz="1200" kern="1200" dirty="0" smtClean="0">
              <a:solidFill>
                <a:schemeClr val="tx1"/>
              </a:solidFill>
              <a:effectLst/>
              <a:latin typeface="+mn-lt"/>
              <a:ea typeface="ＭＳ Ｐゴシック" pitchFamily="34" charset="-128"/>
              <a:cs typeface="+mn-cs"/>
            </a:endParaRPr>
          </a:p>
          <a:p>
            <a:r>
              <a:rPr lang="fr-FR" sz="1200" kern="1200" dirty="0" smtClean="0">
                <a:solidFill>
                  <a:schemeClr val="tx1"/>
                </a:solidFill>
                <a:effectLst/>
                <a:latin typeface="+mn-lt"/>
                <a:ea typeface="ＭＳ Ｐゴシック" pitchFamily="34" charset="-128"/>
                <a:cs typeface="+mn-cs"/>
              </a:rPr>
              <a:t> </a:t>
            </a:r>
          </a:p>
          <a:p>
            <a:r>
              <a:rPr lang="fr-FR" sz="1200" kern="1200" dirty="0" smtClean="0">
                <a:solidFill>
                  <a:schemeClr val="tx1"/>
                </a:solidFill>
                <a:effectLst/>
                <a:latin typeface="+mn-lt"/>
                <a:ea typeface="ＭＳ Ｐゴシック" pitchFamily="34" charset="-128"/>
                <a:cs typeface="+mn-cs"/>
              </a:rPr>
              <a:t> </a:t>
            </a:r>
          </a:p>
          <a:p>
            <a:endParaRPr lang="fr-FR" dirty="0"/>
          </a:p>
        </p:txBody>
      </p:sp>
      <p:sp>
        <p:nvSpPr>
          <p:cNvPr id="4" name="Espace réservé du numéro de diapositive 3"/>
          <p:cNvSpPr>
            <a:spLocks noGrp="1"/>
          </p:cNvSpPr>
          <p:nvPr>
            <p:ph type="sldNum" sz="quarter" idx="10"/>
          </p:nvPr>
        </p:nvSpPr>
        <p:spPr/>
        <p:txBody>
          <a:bodyPr/>
          <a:lstStyle/>
          <a:p>
            <a:pPr>
              <a:defRPr/>
            </a:pPr>
            <a:fld id="{4AD91AF6-03E8-4FBD-A9C4-31FC876453F1}" type="slidenum">
              <a:rPr lang="en-US" smtClean="0"/>
              <a:pPr>
                <a:defRPr/>
              </a:pPr>
              <a:t>6</a:t>
            </a:fld>
            <a:endParaRPr lang="en-US"/>
          </a:p>
        </p:txBody>
      </p:sp>
    </p:spTree>
    <p:extLst>
      <p:ext uri="{BB962C8B-B14F-4D97-AF65-F5344CB8AC3E}">
        <p14:creationId xmlns:p14="http://schemas.microsoft.com/office/powerpoint/2010/main" val="229676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463" y="2888394"/>
            <a:ext cx="8348662" cy="107600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8463" y="4079792"/>
            <a:ext cx="8348662" cy="127883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98463" y="5835650"/>
            <a:ext cx="1052512" cy="360363"/>
          </a:xfrm>
        </p:spPr>
        <p:txBody>
          <a:bodyPr/>
          <a:lstStyle>
            <a:lvl1pPr>
              <a:defRPr smtClean="0"/>
            </a:lvl1pPr>
          </a:lstStyle>
          <a:p>
            <a:pPr>
              <a:defRPr/>
            </a:pPr>
            <a:fld id="{AA2D67A3-791E-46A1-BF99-9A0C0A9A353E}" type="datetime1">
              <a:rPr lang="fi-FI"/>
              <a:pPr>
                <a:defRPr/>
              </a:pPr>
              <a:t>15/11/17</a:t>
            </a:fld>
            <a:endParaRPr lang="en-US"/>
          </a:p>
        </p:txBody>
      </p:sp>
      <p:sp>
        <p:nvSpPr>
          <p:cNvPr id="5" name="Footer Placeholder 4"/>
          <p:cNvSpPr>
            <a:spLocks noGrp="1"/>
          </p:cNvSpPr>
          <p:nvPr>
            <p:ph type="ftr" sz="quarter" idx="11"/>
          </p:nvPr>
        </p:nvSpPr>
        <p:spPr>
          <a:xfrm>
            <a:off x="1603375" y="5835650"/>
            <a:ext cx="6380163" cy="360363"/>
          </a:xfrm>
        </p:spPr>
        <p:txBody>
          <a:bodyPr/>
          <a:lstStyle>
            <a:lvl1pPr>
              <a:defRPr/>
            </a:lvl1pPr>
          </a:lstStyle>
          <a:p>
            <a:pPr>
              <a:defRPr/>
            </a:pPr>
            <a:r>
              <a:rPr lang="en-US"/>
              <a:t>replace txt View menu &gt; Header and footer </a:t>
            </a:r>
          </a:p>
        </p:txBody>
      </p:sp>
      <p:sp>
        <p:nvSpPr>
          <p:cNvPr id="6" name="Slide Number Placeholder 5"/>
          <p:cNvSpPr>
            <a:spLocks noGrp="1"/>
          </p:cNvSpPr>
          <p:nvPr>
            <p:ph type="sldNum" sz="quarter" idx="12"/>
          </p:nvPr>
        </p:nvSpPr>
        <p:spPr>
          <a:xfrm>
            <a:off x="8207375" y="5835650"/>
            <a:ext cx="539750" cy="360363"/>
          </a:xfrm>
        </p:spPr>
        <p:txBody>
          <a:bodyPr/>
          <a:lstStyle>
            <a:lvl1pPr>
              <a:defRPr smtClean="0"/>
            </a:lvl1pPr>
          </a:lstStyle>
          <a:p>
            <a:pPr>
              <a:defRPr/>
            </a:pPr>
            <a:fld id="{E3E127CE-5CC6-4D9F-86D3-CA81381E5E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78F136A6-D163-4A74-A3A8-0E068F9BF8E1}" type="datetime1">
              <a:rPr lang="fi-FI"/>
              <a:pPr>
                <a:defRPr/>
              </a:pPr>
              <a:t>15/11/17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replace txt View menu &gt; Header and footer </a:t>
            </a:r>
          </a:p>
        </p:txBody>
      </p:sp>
      <p:sp>
        <p:nvSpPr>
          <p:cNvPr id="6" name="Slide Number Placeholder 5"/>
          <p:cNvSpPr>
            <a:spLocks noGrp="1"/>
          </p:cNvSpPr>
          <p:nvPr>
            <p:ph type="sldNum" sz="quarter" idx="12"/>
          </p:nvPr>
        </p:nvSpPr>
        <p:spPr/>
        <p:txBody>
          <a:bodyPr/>
          <a:lstStyle>
            <a:lvl1pPr>
              <a:defRPr smtClean="0"/>
            </a:lvl1pPr>
          </a:lstStyle>
          <a:p>
            <a:pPr>
              <a:defRPr/>
            </a:pPr>
            <a:fld id="{BD3A51B6-83B9-4DB3-AD19-BF098BF5FE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8463" y="1811338"/>
            <a:ext cx="4097337" cy="43148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199" y="1811338"/>
            <a:ext cx="4098925" cy="43148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46A5A64D-CCED-423C-8069-6AD465D110EC}" type="datetime1">
              <a:rPr lang="fi-FI"/>
              <a:pPr>
                <a:defRPr/>
              </a:pPr>
              <a:t>15/11/17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replace txt View menu &gt; Header and footer </a:t>
            </a:r>
          </a:p>
        </p:txBody>
      </p:sp>
      <p:sp>
        <p:nvSpPr>
          <p:cNvPr id="7" name="Slide Number Placeholder 6"/>
          <p:cNvSpPr>
            <a:spLocks noGrp="1"/>
          </p:cNvSpPr>
          <p:nvPr>
            <p:ph type="sldNum" sz="quarter" idx="12"/>
          </p:nvPr>
        </p:nvSpPr>
        <p:spPr/>
        <p:txBody>
          <a:bodyPr/>
          <a:lstStyle>
            <a:lvl1pPr>
              <a:defRPr smtClean="0"/>
            </a:lvl1pPr>
          </a:lstStyle>
          <a:p>
            <a:pPr>
              <a:defRPr/>
            </a:pPr>
            <a:fld id="{51BF82BD-E73B-41F3-BA4E-5296648003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49C6739E-0087-48DE-8CBC-BA49F42404F4}" type="datetime1">
              <a:rPr lang="fi-FI"/>
              <a:pPr>
                <a:defRPr/>
              </a:pPr>
              <a:t>15/11/17</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replace txt View menu &gt; Header and footer </a:t>
            </a:r>
          </a:p>
        </p:txBody>
      </p:sp>
      <p:sp>
        <p:nvSpPr>
          <p:cNvPr id="5" name="Slide Number Placeholder 4"/>
          <p:cNvSpPr>
            <a:spLocks noGrp="1"/>
          </p:cNvSpPr>
          <p:nvPr>
            <p:ph type="sldNum" sz="quarter" idx="12"/>
          </p:nvPr>
        </p:nvSpPr>
        <p:spPr/>
        <p:txBody>
          <a:bodyPr/>
          <a:lstStyle>
            <a:lvl1pPr>
              <a:defRPr smtClean="0"/>
            </a:lvl1pPr>
          </a:lstStyle>
          <a:p>
            <a:pPr>
              <a:defRPr/>
            </a:pPr>
            <a:fld id="{985B5640-C9AF-4A78-948C-E68F2FCA45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D7A401D8-5AF4-4AB8-B0F7-7567D00C08F0}" type="datetime1">
              <a:rPr lang="fi-FI"/>
              <a:pPr>
                <a:defRPr/>
              </a:pPr>
              <a:t>15/11/17</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replace txt View menu &gt; Header and footer </a:t>
            </a:r>
          </a:p>
        </p:txBody>
      </p:sp>
      <p:sp>
        <p:nvSpPr>
          <p:cNvPr id="4" name="Slide Number Placeholder 3"/>
          <p:cNvSpPr>
            <a:spLocks noGrp="1"/>
          </p:cNvSpPr>
          <p:nvPr>
            <p:ph type="sldNum" sz="quarter" idx="12"/>
          </p:nvPr>
        </p:nvSpPr>
        <p:spPr/>
        <p:txBody>
          <a:bodyPr/>
          <a:lstStyle>
            <a:lvl1pPr>
              <a:defRPr smtClean="0"/>
            </a:lvl1pPr>
          </a:lstStyle>
          <a:p>
            <a:pPr>
              <a:defRPr/>
            </a:pPr>
            <a:fld id="{41AF1249-6E08-4C28-899D-6EDDB59B31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3" name="Picture 8" descr="tausta_kiitos.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itle 6"/>
          <p:cNvSpPr>
            <a:spLocks noGrp="1"/>
          </p:cNvSpPr>
          <p:nvPr>
            <p:ph type="title"/>
          </p:nvPr>
        </p:nvSpPr>
        <p:spPr>
          <a:xfrm>
            <a:off x="398463" y="3430170"/>
            <a:ext cx="8348662" cy="1026385"/>
          </a:xfrm>
        </p:spPr>
        <p:txBody>
          <a:bodyPr anchor="ctr"/>
          <a:lstStyle>
            <a:lvl1pPr algn="ctr">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7" descr="nauha4.jpg"/>
          <p:cNvPicPr>
            <a:picLocks noChangeAspect="1"/>
          </p:cNvPicPr>
          <p:nvPr userDrawn="1"/>
        </p:nvPicPr>
        <p:blipFill>
          <a:blip r:embed="rId8"/>
          <a:srcRect/>
          <a:stretch>
            <a:fillRect/>
          </a:stretch>
        </p:blipFill>
        <p:spPr bwMode="auto">
          <a:xfrm>
            <a:off x="0" y="6318250"/>
            <a:ext cx="9144000" cy="539750"/>
          </a:xfrm>
          <a:prstGeom prst="rect">
            <a:avLst/>
          </a:prstGeom>
          <a:noFill/>
          <a:ln w="9525">
            <a:noFill/>
            <a:miter lim="800000"/>
            <a:headEnd/>
            <a:tailEnd/>
          </a:ln>
        </p:spPr>
      </p:pic>
      <p:sp>
        <p:nvSpPr>
          <p:cNvPr id="2051" name="Title Placeholder 1"/>
          <p:cNvSpPr>
            <a:spLocks noGrp="1"/>
          </p:cNvSpPr>
          <p:nvPr>
            <p:ph type="title"/>
          </p:nvPr>
        </p:nvSpPr>
        <p:spPr bwMode="auto">
          <a:xfrm>
            <a:off x="398463" y="631825"/>
            <a:ext cx="8348662" cy="10255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398463" y="1819275"/>
            <a:ext cx="8348662" cy="417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98463" y="6291263"/>
            <a:ext cx="1052512" cy="360362"/>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404040"/>
                </a:solidFill>
                <a:latin typeface="Arial" pitchFamily="34" charset="0"/>
              </a:defRPr>
            </a:lvl1pPr>
          </a:lstStyle>
          <a:p>
            <a:pPr>
              <a:defRPr/>
            </a:pPr>
            <a:fld id="{8DEF5537-08B1-46BA-9707-DE1027FE0A31}" type="datetime1">
              <a:rPr lang="fi-FI"/>
              <a:pPr>
                <a:defRPr/>
              </a:pPr>
              <a:t>15/11/17</a:t>
            </a:fld>
            <a:endParaRPr lang="en-US"/>
          </a:p>
        </p:txBody>
      </p:sp>
      <p:sp>
        <p:nvSpPr>
          <p:cNvPr id="5" name="Footer Placeholder 4"/>
          <p:cNvSpPr>
            <a:spLocks noGrp="1"/>
          </p:cNvSpPr>
          <p:nvPr>
            <p:ph type="ftr" sz="quarter" idx="3"/>
          </p:nvPr>
        </p:nvSpPr>
        <p:spPr>
          <a:xfrm>
            <a:off x="1603375" y="6291263"/>
            <a:ext cx="6380163" cy="360362"/>
          </a:xfrm>
          <a:prstGeom prst="rect">
            <a:avLst/>
          </a:prstGeom>
        </p:spPr>
        <p:txBody>
          <a:bodyPr vert="horz" lIns="91440" tIns="45720" rIns="91440" bIns="45720" rtlCol="0" anchor="b"/>
          <a:lstStyle>
            <a:lvl1pPr algn="l" fontAlgn="auto">
              <a:spcBef>
                <a:spcPts val="0"/>
              </a:spcBef>
              <a:spcAft>
                <a:spcPts val="0"/>
              </a:spcAft>
              <a:defRPr sz="900">
                <a:solidFill>
                  <a:srgbClr val="404040"/>
                </a:solidFill>
                <a:latin typeface="+mn-lt"/>
                <a:ea typeface="+mn-ea"/>
              </a:defRPr>
            </a:lvl1pPr>
          </a:lstStyle>
          <a:p>
            <a:pPr>
              <a:defRPr/>
            </a:pPr>
            <a:r>
              <a:rPr lang="en-US"/>
              <a:t>replace txt View menu &gt; Header and footer </a:t>
            </a:r>
            <a:endParaRPr lang="en-US" dirty="0"/>
          </a:p>
        </p:txBody>
      </p:sp>
      <p:sp>
        <p:nvSpPr>
          <p:cNvPr id="6" name="Slide Number Placeholder 5"/>
          <p:cNvSpPr>
            <a:spLocks noGrp="1"/>
          </p:cNvSpPr>
          <p:nvPr>
            <p:ph type="sldNum" sz="quarter" idx="4"/>
          </p:nvPr>
        </p:nvSpPr>
        <p:spPr>
          <a:xfrm>
            <a:off x="8207375" y="6291263"/>
            <a:ext cx="539750" cy="360362"/>
          </a:xfrm>
          <a:prstGeom prst="rect">
            <a:avLst/>
          </a:prstGeom>
        </p:spPr>
        <p:txBody>
          <a:bodyPr vert="horz" wrap="square" lIns="91440" tIns="45720" rIns="91440" bIns="45720" numCol="1" anchor="b" anchorCtr="0" compatLnSpc="1">
            <a:prstTxWarp prst="textNoShape">
              <a:avLst/>
            </a:prstTxWarp>
          </a:bodyPr>
          <a:lstStyle>
            <a:lvl1pPr algn="r">
              <a:defRPr sz="900" smtClean="0">
                <a:solidFill>
                  <a:srgbClr val="404040"/>
                </a:solidFill>
                <a:latin typeface="Arial" pitchFamily="34" charset="0"/>
              </a:defRPr>
            </a:lvl1pPr>
          </a:lstStyle>
          <a:p>
            <a:pPr>
              <a:defRPr/>
            </a:pPr>
            <a:fld id="{6E506AD2-6235-4655-8AFA-9CC291536BDF}" type="slidenum">
              <a:rPr lang="en-US"/>
              <a:pPr>
                <a:defRPr/>
              </a:pPr>
              <a:t>‹#›</a:t>
            </a:fld>
            <a:endParaRPr lang="en-US"/>
          </a:p>
        </p:txBody>
      </p:sp>
      <p:pic>
        <p:nvPicPr>
          <p:cNvPr id="2056" name="Picture 6" descr="logo.jpg"/>
          <p:cNvPicPr>
            <a:picLocks noChangeAspect="1"/>
          </p:cNvPicPr>
          <p:nvPr userDrawn="1"/>
        </p:nvPicPr>
        <p:blipFill>
          <a:blip r:embed="rId9"/>
          <a:srcRect/>
          <a:stretch>
            <a:fillRect/>
          </a:stretch>
        </p:blipFill>
        <p:spPr bwMode="auto">
          <a:xfrm>
            <a:off x="8043863" y="274638"/>
            <a:ext cx="642937" cy="357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p:txStyles>
    <p:titleStyle>
      <a:lvl1pPr algn="l" defTabSz="457200" rtl="0" eaLnBrk="1" fontAlgn="base" hangingPunct="1">
        <a:spcBef>
          <a:spcPct val="0"/>
        </a:spcBef>
        <a:spcAft>
          <a:spcPct val="0"/>
        </a:spcAft>
        <a:defRPr sz="3200" kern="1200">
          <a:solidFill>
            <a:schemeClr val="accent1"/>
          </a:solidFill>
          <a:latin typeface="+mj-lt"/>
          <a:ea typeface="ＭＳ Ｐゴシック" pitchFamily="34" charset="-128"/>
          <a:cs typeface="+mj-cs"/>
        </a:defRPr>
      </a:lvl1pPr>
      <a:lvl2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2pPr>
      <a:lvl3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3pPr>
      <a:lvl4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4pPr>
      <a:lvl5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image" Target="../media/image5.png"/><Relationship Id="rId1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equip-project.eu/"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98462" y="2887663"/>
            <a:ext cx="8745537" cy="1076325"/>
          </a:xfrm>
        </p:spPr>
        <p:txBody>
          <a:bodyPr/>
          <a:lstStyle/>
          <a:p>
            <a:r>
              <a:rPr lang="en-US" dirty="0" smtClean="0"/>
              <a:t>Brief update on the ESG and their present use in the EHEA</a:t>
            </a:r>
          </a:p>
        </p:txBody>
      </p:sp>
      <p:sp>
        <p:nvSpPr>
          <p:cNvPr id="9219" name="Subtitle 2"/>
          <p:cNvSpPr>
            <a:spLocks noGrp="1"/>
          </p:cNvSpPr>
          <p:nvPr>
            <p:ph type="subTitle" idx="1"/>
          </p:nvPr>
        </p:nvSpPr>
        <p:spPr>
          <a:xfrm>
            <a:off x="398463" y="4079875"/>
            <a:ext cx="8348662" cy="1279525"/>
          </a:xfrm>
        </p:spPr>
        <p:txBody>
          <a:bodyPr/>
          <a:lstStyle/>
          <a:p>
            <a:pPr eaLnBrk="1" hangingPunct="1"/>
            <a:endParaRPr lang="en-US" dirty="0" smtClean="0"/>
          </a:p>
          <a:p>
            <a:pPr eaLnBrk="1" hangingPunct="1"/>
            <a:r>
              <a:rPr lang="en-US" dirty="0" smtClean="0"/>
              <a:t>Caty Duykaerts</a:t>
            </a:r>
          </a:p>
          <a:p>
            <a:pPr eaLnBrk="1" hangingPunct="1"/>
            <a:r>
              <a:rPr lang="en-US" dirty="0" smtClean="0"/>
              <a:t>Vice-President, ENQA</a:t>
            </a:r>
          </a:p>
          <a:p>
            <a:pPr eaLnBrk="1" hangingPunct="1"/>
            <a:r>
              <a:rPr lang="en-US" dirty="0" smtClean="0"/>
              <a:t>CEO, AEQES </a:t>
            </a:r>
          </a:p>
        </p:txBody>
      </p:sp>
      <p:sp>
        <p:nvSpPr>
          <p:cNvPr id="9220" name="Date Placeholder 3"/>
          <p:cNvSpPr>
            <a:spLocks noGrp="1"/>
          </p:cNvSpPr>
          <p:nvPr>
            <p:ph type="dt" sz="quarter" idx="10"/>
          </p:nvPr>
        </p:nvSpPr>
        <p:spPr bwMode="auto">
          <a:noFill/>
          <a:ln>
            <a:miter lim="800000"/>
            <a:headEnd/>
            <a:tailEnd/>
          </a:ln>
        </p:spPr>
        <p:txBody>
          <a:bodyPr/>
          <a:lstStyle/>
          <a:p>
            <a:r>
              <a:rPr lang="en-US" dirty="0" smtClean="0">
                <a:latin typeface="Arial" charset="0"/>
              </a:rPr>
              <a:t>16 </a:t>
            </a:r>
            <a:r>
              <a:rPr lang="en-US" dirty="0" err="1" smtClean="0">
                <a:latin typeface="Arial" charset="0"/>
              </a:rPr>
              <a:t>nov</a:t>
            </a:r>
            <a:r>
              <a:rPr lang="en-US" dirty="0" smtClean="0">
                <a:latin typeface="Arial" charset="0"/>
              </a:rPr>
              <a:t> 2017</a:t>
            </a:r>
            <a:endParaRPr lang="en-US" dirty="0">
              <a:latin typeface="Arial" charset="0"/>
            </a:endParaRPr>
          </a:p>
        </p:txBody>
      </p:sp>
      <p:sp>
        <p:nvSpPr>
          <p:cNvPr id="8196"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ea typeface="ＭＳ Ｐゴシック" pitchFamily="34" charset="-128"/>
              </a:rPr>
              <a:t>Addis Ababa STAKEHOLDERS CONSULTATION WORKSHOP</a:t>
            </a:r>
          </a:p>
        </p:txBody>
      </p:sp>
      <p:sp>
        <p:nvSpPr>
          <p:cNvPr id="9222" name="Slide Number Placeholder 5"/>
          <p:cNvSpPr>
            <a:spLocks noGrp="1"/>
          </p:cNvSpPr>
          <p:nvPr>
            <p:ph type="sldNum" sz="quarter" idx="12"/>
          </p:nvPr>
        </p:nvSpPr>
        <p:spPr bwMode="auto">
          <a:noFill/>
          <a:ln>
            <a:miter lim="800000"/>
            <a:headEnd/>
            <a:tailEnd/>
          </a:ln>
        </p:spPr>
        <p:txBody>
          <a:bodyPr/>
          <a:lstStyle/>
          <a:p>
            <a:fld id="{7DFFE6DA-ADF5-4BB0-8CDB-DE183EA3197B}" type="slidenum">
              <a:rPr lang="en-US">
                <a:latin typeface="Arial" charset="0"/>
              </a:rPr>
              <a:pPr/>
              <a:t>1</a:t>
            </a:fld>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340989"/>
            <a:ext cx="8348662" cy="776045"/>
          </a:xfrm>
        </p:spPr>
        <p:txBody>
          <a:bodyPr/>
          <a:lstStyle/>
          <a:p>
            <a:r>
              <a:rPr lang="en-GB" sz="3600" b="1" dirty="0" smtClean="0"/>
              <a:t>ESG – Key milestones</a:t>
            </a:r>
            <a:endParaRPr lang="en-US" sz="3600" b="1" dirty="0"/>
          </a:p>
        </p:txBody>
      </p:sp>
      <p:sp>
        <p:nvSpPr>
          <p:cNvPr id="3" name="Content Placeholder 2"/>
          <p:cNvSpPr>
            <a:spLocks noGrp="1"/>
          </p:cNvSpPr>
          <p:nvPr>
            <p:ph idx="1"/>
          </p:nvPr>
        </p:nvSpPr>
        <p:spPr>
          <a:xfrm>
            <a:off x="398463" y="1234616"/>
            <a:ext cx="8348662" cy="4926154"/>
          </a:xfrm>
        </p:spPr>
        <p:txBody>
          <a:bodyPr>
            <a:normAutofit fontScale="40000" lnSpcReduction="20000"/>
          </a:bodyPr>
          <a:lstStyle/>
          <a:p>
            <a:pPr marL="0" indent="0">
              <a:buNone/>
            </a:pPr>
            <a:r>
              <a:rPr lang="en-GB" sz="4600" i="1" dirty="0" smtClean="0">
                <a:solidFill>
                  <a:schemeClr val="tx1">
                    <a:lumMod val="50000"/>
                    <a:lumOff val="50000"/>
                  </a:schemeClr>
                </a:solidFill>
              </a:rPr>
              <a:t>2000 ENQA was  established as the European Network for Quality Assurance in Higher Education</a:t>
            </a:r>
          </a:p>
          <a:p>
            <a:pPr marL="0" indent="0">
              <a:buNone/>
            </a:pPr>
            <a:endParaRPr lang="en-GB" sz="4600" dirty="0" smtClean="0"/>
          </a:p>
          <a:p>
            <a:r>
              <a:rPr lang="en-GB" sz="4600" b="1" dirty="0">
                <a:solidFill>
                  <a:srgbClr val="1080A3"/>
                </a:solidFill>
              </a:rPr>
              <a:t>Berlin Communiqué 2003 </a:t>
            </a:r>
            <a:r>
              <a:rPr lang="en-GB" sz="4600" dirty="0"/>
              <a:t>called upon ENQA, in co-operation with the EUA, EURASHE and ESU </a:t>
            </a:r>
            <a:r>
              <a:rPr lang="en-GB" sz="4600" dirty="0" smtClean="0"/>
              <a:t>to </a:t>
            </a:r>
            <a:r>
              <a:rPr lang="en-GB" sz="4600" dirty="0"/>
              <a:t>develop an agreed set of standards, procedures and guidelines on quality assurance, </a:t>
            </a:r>
            <a:r>
              <a:rPr lang="en-GB" sz="4600" dirty="0" smtClean="0"/>
              <a:t>and to </a:t>
            </a:r>
            <a:r>
              <a:rPr lang="en-GB" sz="4600" dirty="0"/>
              <a:t>explore ways of ensuring an adequate peer review system for quality </a:t>
            </a:r>
            <a:r>
              <a:rPr lang="en-GB" sz="4600" dirty="0" smtClean="0"/>
              <a:t>assurance agencies</a:t>
            </a:r>
          </a:p>
          <a:p>
            <a:pPr marL="457200" lvl="1" indent="0">
              <a:buNone/>
            </a:pPr>
            <a:endParaRPr lang="en-GB" sz="4600" dirty="0" smtClean="0"/>
          </a:p>
          <a:p>
            <a:pPr marL="0" indent="0">
              <a:buNone/>
            </a:pPr>
            <a:r>
              <a:rPr lang="en-GB" sz="4600" i="1" dirty="0" smtClean="0">
                <a:solidFill>
                  <a:srgbClr val="7F7F7F"/>
                </a:solidFill>
              </a:rPr>
              <a:t>2004 ENQA was transformed </a:t>
            </a:r>
            <a:r>
              <a:rPr lang="en-GB" sz="4600" i="1" dirty="0">
                <a:solidFill>
                  <a:srgbClr val="7F7F7F"/>
                </a:solidFill>
              </a:rPr>
              <a:t>into the European Association for Quality Assurance in Higher Education </a:t>
            </a:r>
            <a:endParaRPr lang="en-GB" sz="4600" i="1" dirty="0" smtClean="0">
              <a:solidFill>
                <a:srgbClr val="7F7F7F"/>
              </a:solidFill>
            </a:endParaRPr>
          </a:p>
          <a:p>
            <a:endParaRPr lang="en-GB" sz="4600" dirty="0" smtClean="0"/>
          </a:p>
          <a:p>
            <a:r>
              <a:rPr lang="en-GB" sz="4600" b="1" dirty="0" smtClean="0">
                <a:solidFill>
                  <a:srgbClr val="1080A3"/>
                </a:solidFill>
              </a:rPr>
              <a:t>2005 </a:t>
            </a:r>
            <a:r>
              <a:rPr lang="en-GB" sz="4600" b="1" dirty="0">
                <a:solidFill>
                  <a:srgbClr val="1080A3"/>
                </a:solidFill>
              </a:rPr>
              <a:t>Bergen Ministerial conference</a:t>
            </a:r>
            <a:r>
              <a:rPr lang="en-GB" sz="4600" dirty="0"/>
              <a:t>: </a:t>
            </a:r>
            <a:endParaRPr lang="en-GB" sz="4600" dirty="0" smtClean="0"/>
          </a:p>
          <a:p>
            <a:pPr lvl="1"/>
            <a:r>
              <a:rPr lang="en-GB" sz="4600" dirty="0"/>
              <a:t>adopted the Standards and Guidelines for Quality Assurance in the European Higher Education Area (ESG) (developed with E4 partners)</a:t>
            </a:r>
          </a:p>
          <a:p>
            <a:pPr lvl="1"/>
            <a:r>
              <a:rPr lang="en-GB" sz="4600" dirty="0"/>
              <a:t>endorsed the proposal to create a European register of </a:t>
            </a:r>
            <a:r>
              <a:rPr lang="en-GB" sz="4600" dirty="0" smtClean="0"/>
              <a:t>QA agencies</a:t>
            </a:r>
            <a:endParaRPr lang="en-GB" sz="4600" dirty="0"/>
          </a:p>
          <a:p>
            <a:pPr lvl="1"/>
            <a:r>
              <a:rPr lang="en-GB" sz="4600" dirty="0"/>
              <a:t>a</a:t>
            </a:r>
            <a:r>
              <a:rPr lang="en-GB" sz="4600" dirty="0" smtClean="0"/>
              <a:t>ccepted ENQA as consultative member in </a:t>
            </a:r>
            <a:r>
              <a:rPr lang="en-GB" sz="4600" dirty="0"/>
              <a:t>the Bologna </a:t>
            </a:r>
            <a:r>
              <a:rPr lang="en-GB" sz="4600" dirty="0" smtClean="0"/>
              <a:t>follow-up Group</a:t>
            </a:r>
          </a:p>
          <a:p>
            <a:pPr lvl="1"/>
            <a:endParaRPr lang="en-GB" sz="4600" i="1" dirty="0"/>
          </a:p>
          <a:p>
            <a:pPr marL="0" indent="0">
              <a:buNone/>
            </a:pPr>
            <a:r>
              <a:rPr lang="en-GB" sz="4600" i="1" dirty="0" smtClean="0">
                <a:solidFill>
                  <a:schemeClr val="tx1">
                    <a:lumMod val="50000"/>
                    <a:lumOff val="50000"/>
                  </a:schemeClr>
                </a:solidFill>
              </a:rPr>
              <a:t>2008 </a:t>
            </a:r>
            <a:r>
              <a:rPr lang="en-GB" sz="4600" i="1" dirty="0">
                <a:solidFill>
                  <a:schemeClr val="tx1">
                    <a:lumMod val="50000"/>
                    <a:lumOff val="50000"/>
                  </a:schemeClr>
                </a:solidFill>
              </a:rPr>
              <a:t>the European Quality Assurance Register for Higher Education (EQAR) was established, with the E4 as </a:t>
            </a:r>
            <a:r>
              <a:rPr lang="en-GB" sz="4600" i="1" dirty="0" smtClean="0">
                <a:solidFill>
                  <a:schemeClr val="tx1">
                    <a:lumMod val="50000"/>
                    <a:lumOff val="50000"/>
                  </a:schemeClr>
                </a:solidFill>
              </a:rPr>
              <a:t>founders and members of the Executive Board</a:t>
            </a:r>
          </a:p>
          <a:p>
            <a:endParaRPr lang="en-GB" sz="4600" dirty="0" smtClean="0"/>
          </a:p>
          <a:p>
            <a:endParaRPr lang="en-GB" sz="3000" dirty="0"/>
          </a:p>
        </p:txBody>
      </p:sp>
      <p:sp>
        <p:nvSpPr>
          <p:cNvPr id="4" name="Date Placeholder 3"/>
          <p:cNvSpPr>
            <a:spLocks noGrp="1"/>
          </p:cNvSpPr>
          <p:nvPr>
            <p:ph type="dt" sz="half" idx="10"/>
          </p:nvPr>
        </p:nvSpPr>
        <p:spPr>
          <a:xfrm>
            <a:off x="398463" y="6137255"/>
            <a:ext cx="1052512" cy="490854"/>
          </a:xfrm>
        </p:spPr>
        <p:txBody>
          <a:bodyPr/>
          <a:lstStyle/>
          <a:p>
            <a:r>
              <a:rPr lang="en-US" dirty="0" smtClean="0"/>
              <a:t>16 </a:t>
            </a:r>
            <a:r>
              <a:rPr lang="en-US" dirty="0" err="1" smtClean="0"/>
              <a:t>nov</a:t>
            </a:r>
            <a:r>
              <a:rPr lang="en-US" dirty="0" smtClean="0"/>
              <a:t> 2017</a:t>
            </a:r>
            <a:endParaRPr lang="en-US" dirty="0"/>
          </a:p>
        </p:txBody>
      </p:sp>
      <p:sp>
        <p:nvSpPr>
          <p:cNvPr id="5" name="Footer Placeholder 4"/>
          <p:cNvSpPr>
            <a:spLocks noGrp="1"/>
          </p:cNvSpPr>
          <p:nvPr>
            <p:ph type="ftr" sz="quarter" idx="11"/>
          </p:nvPr>
        </p:nvSpPr>
        <p:spPr>
          <a:xfrm>
            <a:off x="1603375" y="6160771"/>
            <a:ext cx="6380163" cy="576708"/>
          </a:xfrm>
        </p:spPr>
        <p:txBody>
          <a:bodyPr/>
          <a:lstStyle/>
          <a:p>
            <a:r>
              <a:rPr lang="en-US" dirty="0" smtClean="0">
                <a:ea typeface="ＭＳ Ｐゴシック" pitchFamily="34" charset="-128"/>
              </a:rPr>
              <a:t>Addis </a:t>
            </a:r>
            <a:r>
              <a:rPr lang="en-US" dirty="0">
                <a:ea typeface="ＭＳ Ｐゴシック" pitchFamily="34" charset="-128"/>
              </a:rPr>
              <a:t>Ababa STAKEHOLDERS CONSULTATION WORKSHOP</a:t>
            </a:r>
          </a:p>
          <a:p>
            <a:endParaRPr lang="en-US" dirty="0"/>
          </a:p>
        </p:txBody>
      </p:sp>
      <p:sp>
        <p:nvSpPr>
          <p:cNvPr id="6" name="Slide Number Placeholder 5"/>
          <p:cNvSpPr>
            <a:spLocks noGrp="1"/>
          </p:cNvSpPr>
          <p:nvPr>
            <p:ph type="sldNum" sz="quarter" idx="12"/>
          </p:nvPr>
        </p:nvSpPr>
        <p:spPr/>
        <p:txBody>
          <a:bodyPr/>
          <a:lstStyle/>
          <a:p>
            <a:fld id="{29ECC1CC-036C-4749-BF55-3BFCE44B1B73}" type="slidenum">
              <a:rPr lang="en-US" smtClean="0"/>
              <a:t>2</a:t>
            </a:fld>
            <a:endParaRPr lang="en-US"/>
          </a:p>
        </p:txBody>
      </p:sp>
    </p:spTree>
    <p:extLst>
      <p:ext uri="{BB962C8B-B14F-4D97-AF65-F5344CB8AC3E}">
        <p14:creationId xmlns:p14="http://schemas.microsoft.com/office/powerpoint/2010/main" val="33338636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463" y="199891"/>
            <a:ext cx="8348662" cy="858352"/>
          </a:xfrm>
        </p:spPr>
        <p:txBody>
          <a:bodyPr/>
          <a:lstStyle/>
          <a:p>
            <a:r>
              <a:rPr lang="en-GB" b="1" dirty="0"/>
              <a:t>ESG </a:t>
            </a:r>
            <a:r>
              <a:rPr lang="en-GB" b="1" dirty="0" smtClean="0"/>
              <a:t>2015 – </a:t>
            </a:r>
            <a:r>
              <a:rPr lang="en-GB" b="1" dirty="0"/>
              <a:t>Key </a:t>
            </a:r>
            <a:r>
              <a:rPr lang="en-GB" b="1" dirty="0" smtClean="0"/>
              <a:t>milestones </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986309269"/>
              </p:ext>
            </p:extLst>
          </p:nvPr>
        </p:nvGraphicFramePr>
        <p:xfrm>
          <a:off x="398463" y="1819275"/>
          <a:ext cx="8348662" cy="417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e la date 3"/>
          <p:cNvSpPr>
            <a:spLocks noGrp="1"/>
          </p:cNvSpPr>
          <p:nvPr>
            <p:ph type="dt" sz="half" idx="10"/>
          </p:nvPr>
        </p:nvSpPr>
        <p:spPr>
          <a:xfrm>
            <a:off x="398463" y="6291263"/>
            <a:ext cx="6220478" cy="360362"/>
          </a:xfrm>
        </p:spPr>
        <p:txBody>
          <a:bodyPr/>
          <a:lstStyle/>
          <a:p>
            <a:pPr>
              <a:defRPr/>
            </a:pPr>
            <a:r>
              <a:rPr lang="en-US" dirty="0" smtClean="0"/>
              <a:t>16 </a:t>
            </a:r>
            <a:r>
              <a:rPr lang="en-US" dirty="0" err="1" smtClean="0"/>
              <a:t>nov</a:t>
            </a:r>
            <a:r>
              <a:rPr lang="en-US" dirty="0" smtClean="0"/>
              <a:t> 2017   Addis Ababa STAKEHOLDERS CONSULTATION WORKSHOP</a:t>
            </a:r>
            <a:endParaRPr lang="en-US" dirty="0"/>
          </a:p>
        </p:txBody>
      </p:sp>
      <p:sp>
        <p:nvSpPr>
          <p:cNvPr id="6" name="Espace réservé du numéro de diapositive 5"/>
          <p:cNvSpPr>
            <a:spLocks noGrp="1"/>
          </p:cNvSpPr>
          <p:nvPr>
            <p:ph type="sldNum" sz="quarter" idx="12"/>
          </p:nvPr>
        </p:nvSpPr>
        <p:spPr/>
        <p:txBody>
          <a:bodyPr/>
          <a:lstStyle/>
          <a:p>
            <a:pPr>
              <a:defRPr/>
            </a:pPr>
            <a:fld id="{BD3A51B6-83B9-4DB3-AD19-BF098BF5FEF0}" type="slidenum">
              <a:rPr lang="en-US" smtClean="0"/>
              <a:pPr>
                <a:defRPr/>
              </a:pPr>
              <a:t>3</a:t>
            </a:fld>
            <a:endParaRPr lang="en-US"/>
          </a:p>
        </p:txBody>
      </p:sp>
      <p:graphicFrame>
        <p:nvGraphicFramePr>
          <p:cNvPr id="8" name="Diagramme 7"/>
          <p:cNvGraphicFramePr/>
          <p:nvPr>
            <p:extLst>
              <p:ext uri="{D42A27DB-BD31-4B8C-83A1-F6EECF244321}">
                <p14:modId xmlns:p14="http://schemas.microsoft.com/office/powerpoint/2010/main" val="2138357099"/>
              </p:ext>
            </p:extLst>
          </p:nvPr>
        </p:nvGraphicFramePr>
        <p:xfrm>
          <a:off x="1603375" y="1658471"/>
          <a:ext cx="7143749" cy="45028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Image 8" descr="Capture d’écran 2017-11-12 à 16.05.1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716" y="2455796"/>
            <a:ext cx="2995317" cy="1924957"/>
          </a:xfrm>
          <a:prstGeom prst="rect">
            <a:avLst/>
          </a:prstGeom>
        </p:spPr>
      </p:pic>
      <p:pic>
        <p:nvPicPr>
          <p:cNvPr id="10" name="Image 9" descr="Capture d’écran 2017-11-12 à 16.36.53.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44260" y="4380753"/>
            <a:ext cx="1544275" cy="1613647"/>
          </a:xfrm>
          <a:prstGeom prst="rect">
            <a:avLst/>
          </a:prstGeom>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21095751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328706"/>
            <a:ext cx="8348662" cy="1180353"/>
          </a:xfrm>
        </p:spPr>
        <p:txBody>
          <a:bodyPr/>
          <a:lstStyle/>
          <a:p>
            <a:r>
              <a:rPr lang="en-GB" b="1" dirty="0" smtClean="0"/>
              <a:t>Points </a:t>
            </a:r>
            <a:r>
              <a:rPr lang="en-GB" b="1" dirty="0" err="1" smtClean="0"/>
              <a:t>importants</a:t>
            </a:r>
            <a:r>
              <a:rPr lang="en-GB" b="1" dirty="0" smtClean="0"/>
              <a:t> </a:t>
            </a:r>
            <a:r>
              <a:rPr lang="en-GB" b="1" dirty="0" err="1" smtClean="0"/>
              <a:t>à</a:t>
            </a:r>
            <a:r>
              <a:rPr lang="en-GB" b="1" dirty="0" smtClean="0"/>
              <a:t> </a:t>
            </a:r>
            <a:r>
              <a:rPr lang="en-GB" b="1" dirty="0" err="1" smtClean="0"/>
              <a:t>retenir</a:t>
            </a:r>
            <a:r>
              <a:rPr lang="en-GB" b="1" dirty="0" smtClean="0"/>
              <a:t> de </a:t>
            </a:r>
            <a:r>
              <a:rPr lang="en-GB" b="1" dirty="0" err="1" smtClean="0"/>
              <a:t>ce</a:t>
            </a:r>
            <a:r>
              <a:rPr lang="en-GB" b="1" dirty="0" smtClean="0"/>
              <a:t> </a:t>
            </a:r>
            <a:r>
              <a:rPr lang="en-GB" b="1" dirty="0" err="1" smtClean="0"/>
              <a:t>bref</a:t>
            </a:r>
            <a:r>
              <a:rPr lang="en-GB" b="1" dirty="0" smtClean="0"/>
              <a:t> </a:t>
            </a:r>
            <a:r>
              <a:rPr lang="en-GB" b="1" dirty="0" err="1" smtClean="0"/>
              <a:t>historique</a:t>
            </a:r>
            <a:endParaRPr lang="en-US" b="1" i="1" dirty="0"/>
          </a:p>
        </p:txBody>
      </p:sp>
      <p:sp>
        <p:nvSpPr>
          <p:cNvPr id="3" name="Content Placeholder 2"/>
          <p:cNvSpPr>
            <a:spLocks noGrp="1"/>
          </p:cNvSpPr>
          <p:nvPr>
            <p:ph idx="1"/>
          </p:nvPr>
        </p:nvSpPr>
        <p:spPr>
          <a:xfrm>
            <a:off x="619348" y="1613647"/>
            <a:ext cx="8348662" cy="4413857"/>
          </a:xfrm>
        </p:spPr>
        <p:txBody>
          <a:bodyPr>
            <a:normAutofit fontScale="85000" lnSpcReduction="20000"/>
          </a:bodyPr>
          <a:lstStyle/>
          <a:p>
            <a:pPr marL="0" lvl="0" indent="0">
              <a:buNone/>
            </a:pPr>
            <a:r>
              <a:rPr lang="en-GB" sz="3200" dirty="0" err="1" smtClean="0"/>
              <a:t>À</a:t>
            </a:r>
            <a:r>
              <a:rPr lang="en-GB" sz="3200" dirty="0" smtClean="0"/>
              <a:t> la </a:t>
            </a:r>
            <a:r>
              <a:rPr lang="en-GB" sz="3200" dirty="0" err="1" smtClean="0"/>
              <a:t>fois</a:t>
            </a:r>
            <a:r>
              <a:rPr lang="en-GB" sz="3200" dirty="0" smtClean="0"/>
              <a:t> en </a:t>
            </a:r>
            <a:r>
              <a:rPr lang="en-GB" sz="3200" dirty="0" err="1" smtClean="0"/>
              <a:t>termes</a:t>
            </a:r>
            <a:r>
              <a:rPr lang="en-GB" sz="3200" dirty="0" smtClean="0"/>
              <a:t> de </a:t>
            </a:r>
            <a:r>
              <a:rPr lang="en-GB" sz="3200" dirty="0" err="1" smtClean="0"/>
              <a:t>processus</a:t>
            </a:r>
            <a:r>
              <a:rPr lang="en-GB" sz="3200" dirty="0" smtClean="0"/>
              <a:t> et du document </a:t>
            </a:r>
            <a:r>
              <a:rPr lang="en-GB" sz="3200" dirty="0" err="1" smtClean="0"/>
              <a:t>lui-même</a:t>
            </a:r>
            <a:r>
              <a:rPr lang="en-GB" sz="3200" dirty="0" smtClean="0"/>
              <a:t>:</a:t>
            </a:r>
          </a:p>
          <a:p>
            <a:pPr lvl="0"/>
            <a:r>
              <a:rPr lang="en-GB" sz="2800" dirty="0" smtClean="0"/>
              <a:t>Diagnostic, </a:t>
            </a:r>
            <a:r>
              <a:rPr lang="en-GB" sz="2800" dirty="0" err="1" smtClean="0"/>
              <a:t>réflexivité</a:t>
            </a:r>
            <a:r>
              <a:rPr lang="en-GB" sz="2800" dirty="0" smtClean="0"/>
              <a:t>, boucle </a:t>
            </a:r>
            <a:r>
              <a:rPr lang="en-GB" sz="2800" dirty="0" err="1" smtClean="0"/>
              <a:t>qualité</a:t>
            </a:r>
            <a:r>
              <a:rPr lang="en-GB" sz="2800" dirty="0" smtClean="0"/>
              <a:t> (</a:t>
            </a:r>
            <a:r>
              <a:rPr lang="en-GB" sz="2800" dirty="0" err="1" smtClean="0"/>
              <a:t>portée</a:t>
            </a:r>
            <a:r>
              <a:rPr lang="en-GB" sz="2800" dirty="0" smtClean="0"/>
              <a:t>, usage, </a:t>
            </a:r>
            <a:r>
              <a:rPr lang="en-GB" sz="2800" dirty="0" err="1" smtClean="0"/>
              <a:t>finalités</a:t>
            </a:r>
            <a:r>
              <a:rPr lang="en-GB" sz="2800" dirty="0" smtClean="0"/>
              <a:t>, impact, </a:t>
            </a:r>
            <a:r>
              <a:rPr lang="en-GB" sz="2800" dirty="0" err="1" smtClean="0"/>
              <a:t>clarté</a:t>
            </a:r>
            <a:r>
              <a:rPr lang="en-GB" sz="2800" dirty="0" smtClean="0"/>
              <a:t> et </a:t>
            </a:r>
            <a:r>
              <a:rPr lang="en-GB" sz="2800" dirty="0" err="1" smtClean="0"/>
              <a:t>terminologie</a:t>
            </a:r>
            <a:r>
              <a:rPr lang="en-GB" sz="2800" dirty="0" smtClean="0"/>
              <a:t>)</a:t>
            </a:r>
          </a:p>
          <a:p>
            <a:pPr lvl="0"/>
            <a:r>
              <a:rPr lang="en-GB" sz="2800" dirty="0"/>
              <a:t>Prise en </a:t>
            </a:r>
            <a:r>
              <a:rPr lang="en-GB" sz="2800" dirty="0" err="1"/>
              <a:t>compte</a:t>
            </a:r>
            <a:r>
              <a:rPr lang="en-GB" sz="2800" dirty="0"/>
              <a:t> des </a:t>
            </a:r>
            <a:r>
              <a:rPr lang="en-GB" sz="2800" dirty="0" err="1"/>
              <a:t>évolutions</a:t>
            </a:r>
            <a:r>
              <a:rPr lang="en-GB" sz="2800" dirty="0"/>
              <a:t> du </a:t>
            </a:r>
            <a:r>
              <a:rPr lang="en-GB" sz="2800" dirty="0" err="1"/>
              <a:t>contexte</a:t>
            </a:r>
            <a:r>
              <a:rPr lang="en-GB" sz="2800" dirty="0"/>
              <a:t> de </a:t>
            </a:r>
            <a:r>
              <a:rPr lang="en-GB" sz="2800" dirty="0" err="1"/>
              <a:t>l’enseignement</a:t>
            </a:r>
            <a:r>
              <a:rPr lang="en-GB" sz="2800" dirty="0"/>
              <a:t> </a:t>
            </a:r>
            <a:r>
              <a:rPr lang="en-GB" sz="2800" dirty="0" err="1" smtClean="0"/>
              <a:t>supérieur</a:t>
            </a:r>
            <a:endParaRPr lang="en-GB" sz="2800" dirty="0" smtClean="0"/>
          </a:p>
          <a:p>
            <a:pPr lvl="0"/>
            <a:r>
              <a:rPr lang="en-GB" sz="2800" dirty="0" smtClean="0"/>
              <a:t>Importance </a:t>
            </a:r>
            <a:r>
              <a:rPr lang="en-GB" sz="2800" dirty="0" smtClean="0"/>
              <a:t>de la consultation (</a:t>
            </a:r>
            <a:r>
              <a:rPr lang="en-GB" sz="2800" dirty="0" err="1" smtClean="0"/>
              <a:t>valeurs</a:t>
            </a:r>
            <a:r>
              <a:rPr lang="en-GB" sz="2800" dirty="0" smtClean="0"/>
              <a:t> </a:t>
            </a:r>
            <a:r>
              <a:rPr lang="en-GB" sz="2800" dirty="0" err="1" smtClean="0"/>
              <a:t>démocratiques</a:t>
            </a:r>
            <a:r>
              <a:rPr lang="en-GB" sz="2800" dirty="0" smtClean="0"/>
              <a:t>, </a:t>
            </a:r>
            <a:r>
              <a:rPr lang="en-GB" sz="2800" dirty="0" err="1" smtClean="0"/>
              <a:t>mais</a:t>
            </a:r>
            <a:r>
              <a:rPr lang="en-GB" sz="2800" dirty="0" smtClean="0"/>
              <a:t> </a:t>
            </a:r>
            <a:r>
              <a:rPr lang="en-GB" sz="2800" dirty="0" err="1" smtClean="0"/>
              <a:t>aussi</a:t>
            </a:r>
            <a:r>
              <a:rPr lang="en-GB" sz="2800" dirty="0" smtClean="0"/>
              <a:t> </a:t>
            </a:r>
            <a:r>
              <a:rPr lang="en-GB" sz="2800" dirty="0" err="1" smtClean="0"/>
              <a:t>nécessité</a:t>
            </a:r>
            <a:r>
              <a:rPr lang="en-GB" sz="2800" dirty="0" smtClean="0"/>
              <a:t> de </a:t>
            </a:r>
            <a:r>
              <a:rPr lang="en-GB" sz="2800" dirty="0" err="1" smtClean="0"/>
              <a:t>sensibilisation</a:t>
            </a:r>
            <a:r>
              <a:rPr lang="en-GB" sz="2800" dirty="0" smtClean="0"/>
              <a:t> aux et appropriation des ESG)</a:t>
            </a:r>
          </a:p>
          <a:p>
            <a:pPr lvl="0"/>
            <a:r>
              <a:rPr lang="en-GB" sz="2800" dirty="0" err="1" smtClean="0"/>
              <a:t>Approche</a:t>
            </a:r>
            <a:r>
              <a:rPr lang="en-GB" sz="2800" dirty="0" smtClean="0"/>
              <a:t> participative et </a:t>
            </a:r>
            <a:r>
              <a:rPr lang="en-GB" sz="2800" dirty="0" err="1" smtClean="0"/>
              <a:t>coopérative</a:t>
            </a:r>
            <a:r>
              <a:rPr lang="en-GB" sz="2800" dirty="0" smtClean="0"/>
              <a:t>: </a:t>
            </a:r>
            <a:r>
              <a:rPr lang="en-GB" sz="2800" dirty="0" err="1" smtClean="0"/>
              <a:t>élargissement</a:t>
            </a:r>
            <a:r>
              <a:rPr lang="en-GB" sz="2800" dirty="0" smtClean="0"/>
              <a:t> </a:t>
            </a:r>
            <a:r>
              <a:rPr lang="en-GB" sz="2800" dirty="0" err="1" smtClean="0"/>
              <a:t>à</a:t>
            </a:r>
            <a:r>
              <a:rPr lang="en-GB" sz="2800" dirty="0" smtClean="0"/>
              <a:t> </a:t>
            </a:r>
            <a:r>
              <a:rPr lang="en-GB" sz="2800" dirty="0" err="1" smtClean="0"/>
              <a:t>trois</a:t>
            </a:r>
            <a:r>
              <a:rPr lang="en-GB" sz="2800" dirty="0" smtClean="0"/>
              <a:t> organisations </a:t>
            </a:r>
            <a:r>
              <a:rPr lang="en-GB" sz="2800" dirty="0" err="1" smtClean="0"/>
              <a:t>supplémentaires</a:t>
            </a:r>
            <a:r>
              <a:rPr lang="en-GB" sz="2800" dirty="0" smtClean="0"/>
              <a:t>: </a:t>
            </a:r>
            <a:r>
              <a:rPr lang="en-GB" sz="2800" dirty="0" err="1" smtClean="0"/>
              <a:t>enseignants</a:t>
            </a:r>
            <a:r>
              <a:rPr lang="en-GB" sz="2800" dirty="0" smtClean="0"/>
              <a:t>, monde </a:t>
            </a:r>
            <a:r>
              <a:rPr lang="en-GB" sz="2800" dirty="0" err="1" smtClean="0"/>
              <a:t>professionnel</a:t>
            </a:r>
            <a:r>
              <a:rPr lang="en-GB" sz="2800" dirty="0" smtClean="0"/>
              <a:t>, </a:t>
            </a:r>
            <a:r>
              <a:rPr lang="en-GB" sz="2800" dirty="0" err="1" smtClean="0"/>
              <a:t>registre</a:t>
            </a:r>
            <a:r>
              <a:rPr lang="en-GB" sz="2800" dirty="0" smtClean="0"/>
              <a:t> EQAR</a:t>
            </a:r>
          </a:p>
          <a:p>
            <a:pPr lvl="0"/>
            <a:r>
              <a:rPr lang="en-GB" sz="2800" dirty="0" err="1" smtClean="0"/>
              <a:t>Mise</a:t>
            </a:r>
            <a:r>
              <a:rPr lang="en-GB" sz="2800" dirty="0" smtClean="0"/>
              <a:t> </a:t>
            </a:r>
            <a:r>
              <a:rPr lang="en-GB" sz="2800" dirty="0" smtClean="0"/>
              <a:t>en place d’un </a:t>
            </a:r>
            <a:r>
              <a:rPr lang="en-GB" sz="2800" i="1" dirty="0" smtClean="0"/>
              <a:t>monitoring</a:t>
            </a:r>
            <a:r>
              <a:rPr lang="en-GB" sz="2800" dirty="0" smtClean="0"/>
              <a:t> des ESG </a:t>
            </a:r>
          </a:p>
          <a:p>
            <a:pPr lvl="0"/>
            <a:endParaRPr lang="en-GB" sz="3200" dirty="0" smtClean="0"/>
          </a:p>
        </p:txBody>
      </p:sp>
      <p:sp>
        <p:nvSpPr>
          <p:cNvPr id="4" name="Date Placeholder 3"/>
          <p:cNvSpPr>
            <a:spLocks noGrp="1"/>
          </p:cNvSpPr>
          <p:nvPr>
            <p:ph type="dt" sz="half" idx="10"/>
          </p:nvPr>
        </p:nvSpPr>
        <p:spPr>
          <a:xfrm>
            <a:off x="398462" y="6291263"/>
            <a:ext cx="6235419" cy="360362"/>
          </a:xfrm>
        </p:spPr>
        <p:txBody>
          <a:bodyPr/>
          <a:lstStyle/>
          <a:p>
            <a:r>
              <a:rPr lang="en-US" dirty="0" smtClean="0"/>
              <a:t>16 </a:t>
            </a:r>
            <a:r>
              <a:rPr lang="en-US" dirty="0" err="1" smtClean="0"/>
              <a:t>nov</a:t>
            </a:r>
            <a:r>
              <a:rPr lang="en-US" dirty="0" smtClean="0"/>
              <a:t> 2017    Addis Ababa  STAKEHOLDERS CONSULTATION WORKSHOP</a:t>
            </a:r>
            <a:endParaRPr lang="en-US" dirty="0"/>
          </a:p>
        </p:txBody>
      </p:sp>
      <p:sp>
        <p:nvSpPr>
          <p:cNvPr id="6" name="Slide Number Placeholder 5"/>
          <p:cNvSpPr>
            <a:spLocks noGrp="1"/>
          </p:cNvSpPr>
          <p:nvPr>
            <p:ph type="sldNum" sz="quarter" idx="12"/>
          </p:nvPr>
        </p:nvSpPr>
        <p:spPr/>
        <p:txBody>
          <a:bodyPr/>
          <a:lstStyle/>
          <a:p>
            <a:fld id="{29ECC1CC-036C-4749-BF55-3BFCE44B1B73}" type="slidenum">
              <a:rPr lang="en-US" smtClean="0"/>
              <a:t>4</a:t>
            </a:fld>
            <a:endParaRPr lang="en-US"/>
          </a:p>
        </p:txBody>
      </p:sp>
    </p:spTree>
    <p:extLst>
      <p:ext uri="{BB962C8B-B14F-4D97-AF65-F5344CB8AC3E}">
        <p14:creationId xmlns:p14="http://schemas.microsoft.com/office/powerpoint/2010/main" val="30252532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463" y="582705"/>
            <a:ext cx="8348662" cy="1210235"/>
          </a:xfrm>
        </p:spPr>
        <p:txBody>
          <a:bodyPr/>
          <a:lstStyle/>
          <a:p>
            <a:r>
              <a:rPr lang="fr-FR" dirty="0" smtClean="0"/>
              <a:t>En cours: le projet EQUIP </a:t>
            </a:r>
            <a:r>
              <a:rPr lang="fr-FR" i="1" dirty="0" smtClean="0"/>
              <a:t>(</a:t>
            </a:r>
            <a:r>
              <a:rPr lang="fr-FR" i="1" dirty="0" err="1" smtClean="0"/>
              <a:t>Enhacing</a:t>
            </a:r>
            <a:r>
              <a:rPr lang="fr-FR" i="1" dirty="0" smtClean="0"/>
              <a:t> </a:t>
            </a:r>
            <a:r>
              <a:rPr lang="fr-FR" i="1" dirty="0" err="1" smtClean="0"/>
              <a:t>Quality</a:t>
            </a:r>
            <a:r>
              <a:rPr lang="fr-FR" i="1" dirty="0" smtClean="0"/>
              <a:t> </a:t>
            </a:r>
            <a:r>
              <a:rPr lang="fr-FR" i="1" dirty="0" err="1" smtClean="0"/>
              <a:t>through</a:t>
            </a:r>
            <a:r>
              <a:rPr lang="fr-FR" i="1" dirty="0" smtClean="0"/>
              <a:t> </a:t>
            </a:r>
            <a:r>
              <a:rPr lang="fr-FR" i="1" dirty="0" err="1" smtClean="0"/>
              <a:t>Innovative</a:t>
            </a:r>
            <a:r>
              <a:rPr lang="fr-FR" i="1" dirty="0" smtClean="0"/>
              <a:t> Policy &amp; Practices)</a:t>
            </a:r>
            <a:endParaRPr lang="fr-FR" i="1" dirty="0"/>
          </a:p>
        </p:txBody>
      </p:sp>
      <p:sp>
        <p:nvSpPr>
          <p:cNvPr id="3" name="Espace réservé du contenu 2"/>
          <p:cNvSpPr>
            <a:spLocks noGrp="1"/>
          </p:cNvSpPr>
          <p:nvPr>
            <p:ph idx="1"/>
          </p:nvPr>
        </p:nvSpPr>
        <p:spPr>
          <a:xfrm>
            <a:off x="398463" y="1972235"/>
            <a:ext cx="8348662" cy="4467412"/>
          </a:xfrm>
        </p:spPr>
        <p:txBody>
          <a:bodyPr/>
          <a:lstStyle/>
          <a:p>
            <a:pPr marL="0" indent="0">
              <a:buNone/>
            </a:pPr>
            <a:r>
              <a:rPr lang="fr-FR" b="1" dirty="0" smtClean="0">
                <a:solidFill>
                  <a:srgbClr val="1080A3"/>
                </a:solidFill>
              </a:rPr>
              <a:t>Objectif</a:t>
            </a:r>
          </a:p>
          <a:p>
            <a:pPr marL="0" indent="0">
              <a:buNone/>
            </a:pPr>
            <a:r>
              <a:rPr lang="fr-FR" sz="2000" dirty="0" smtClean="0"/>
              <a:t>soutenir et promouvoir une appropriation efficace, cohérente et innovante des ESG par ses « utilisateurs de base »: identifier les défis et coopérer (notamment avec les décideurs politiques) pour proposer, partager et discuter de l’applicabilité des ESG</a:t>
            </a:r>
          </a:p>
          <a:p>
            <a:pPr marL="0" indent="0">
              <a:buNone/>
            </a:pPr>
            <a:endParaRPr lang="fr-FR" sz="2000" dirty="0" smtClean="0"/>
          </a:p>
          <a:p>
            <a:pPr marL="0" indent="0">
              <a:buNone/>
            </a:pPr>
            <a:r>
              <a:rPr lang="fr-FR" b="1" dirty="0" smtClean="0">
                <a:solidFill>
                  <a:srgbClr val="1080A3"/>
                </a:solidFill>
              </a:rPr>
              <a:t>Partenaires</a:t>
            </a:r>
          </a:p>
          <a:p>
            <a:pPr marL="0" indent="0">
              <a:buNone/>
            </a:pPr>
            <a:r>
              <a:rPr lang="fr-FR" dirty="0" smtClean="0"/>
              <a:t>groupe E4, EI, BE, </a:t>
            </a:r>
            <a:r>
              <a:rPr lang="fr-FR" dirty="0" err="1" smtClean="0"/>
              <a:t>Eqar</a:t>
            </a:r>
            <a:endParaRPr lang="fr-FR" dirty="0" smtClean="0"/>
          </a:p>
          <a:p>
            <a:pPr marL="0" indent="0">
              <a:buNone/>
            </a:pPr>
            <a:r>
              <a:rPr lang="fr-FR" dirty="0" smtClean="0"/>
              <a:t>Université d’Oslo</a:t>
            </a:r>
          </a:p>
          <a:p>
            <a:pPr marL="0" indent="0">
              <a:buNone/>
            </a:pPr>
            <a:r>
              <a:rPr lang="fr-FR" dirty="0" smtClean="0"/>
              <a:t>Conseil de coordination des</a:t>
            </a:r>
          </a:p>
          <a:p>
            <a:pPr marL="0" indent="0">
              <a:buNone/>
            </a:pPr>
            <a:r>
              <a:rPr lang="fr-FR" dirty="0"/>
              <a:t>i</a:t>
            </a:r>
            <a:r>
              <a:rPr lang="fr-FR" dirty="0" smtClean="0"/>
              <a:t>nstituts supérieurs poly-</a:t>
            </a:r>
          </a:p>
          <a:p>
            <a:pPr marL="0" indent="0">
              <a:buNone/>
            </a:pPr>
            <a:r>
              <a:rPr lang="fr-FR" dirty="0"/>
              <a:t>t</a:t>
            </a:r>
            <a:r>
              <a:rPr lang="fr-FR" dirty="0" smtClean="0"/>
              <a:t>echniques du Portugal</a:t>
            </a:r>
          </a:p>
          <a:p>
            <a:pPr marL="0" indent="0">
              <a:buNone/>
            </a:pPr>
            <a:endParaRPr lang="fr-FR" dirty="0" smtClean="0"/>
          </a:p>
          <a:p>
            <a:pPr marL="0" indent="0">
              <a:buNone/>
            </a:pPr>
            <a:endParaRPr lang="fr-FR" dirty="0" smtClean="0"/>
          </a:p>
          <a:p>
            <a:pPr marL="0" indent="0">
              <a:buNone/>
            </a:pPr>
            <a:endParaRPr lang="fr-FR" dirty="0"/>
          </a:p>
        </p:txBody>
      </p:sp>
      <p:sp>
        <p:nvSpPr>
          <p:cNvPr id="4" name="Espace réservé de la date 3"/>
          <p:cNvSpPr>
            <a:spLocks noGrp="1"/>
          </p:cNvSpPr>
          <p:nvPr>
            <p:ph type="dt" sz="half" idx="10"/>
          </p:nvPr>
        </p:nvSpPr>
        <p:spPr/>
        <p:txBody>
          <a:bodyPr/>
          <a:lstStyle/>
          <a:p>
            <a:pPr>
              <a:defRPr/>
            </a:pPr>
            <a:fld id="{78F136A6-D163-4A74-A3A8-0E068F9BF8E1}" type="datetime1">
              <a:rPr lang="fi-FI" smtClean="0"/>
              <a:pPr>
                <a:defRPr/>
              </a:pPr>
              <a:t>15/11/17</a:t>
            </a:fld>
            <a:endParaRPr lang="en-US"/>
          </a:p>
        </p:txBody>
      </p:sp>
      <p:sp>
        <p:nvSpPr>
          <p:cNvPr id="5" name="Espace réservé du pied de page 4"/>
          <p:cNvSpPr>
            <a:spLocks noGrp="1"/>
          </p:cNvSpPr>
          <p:nvPr>
            <p:ph type="ftr" sz="quarter" idx="11"/>
          </p:nvPr>
        </p:nvSpPr>
        <p:spPr/>
        <p:txBody>
          <a:bodyPr/>
          <a:lstStyle/>
          <a:p>
            <a:pPr>
              <a:defRPr/>
            </a:pPr>
            <a:r>
              <a:rPr lang="en-US" smtClean="0"/>
              <a:t>replace txt View menu &gt; Header and footer </a:t>
            </a:r>
            <a:endParaRPr lang="en-US"/>
          </a:p>
        </p:txBody>
      </p:sp>
      <p:sp>
        <p:nvSpPr>
          <p:cNvPr id="6" name="Espace réservé du numéro de diapositive 5"/>
          <p:cNvSpPr>
            <a:spLocks noGrp="1"/>
          </p:cNvSpPr>
          <p:nvPr>
            <p:ph type="sldNum" sz="quarter" idx="12"/>
          </p:nvPr>
        </p:nvSpPr>
        <p:spPr/>
        <p:txBody>
          <a:bodyPr/>
          <a:lstStyle/>
          <a:p>
            <a:pPr>
              <a:defRPr/>
            </a:pPr>
            <a:fld id="{BD3A51B6-83B9-4DB3-AD19-BF098BF5FEF0}" type="slidenum">
              <a:rPr lang="en-US" smtClean="0"/>
              <a:pPr>
                <a:defRPr/>
              </a:pPr>
              <a:t>5</a:t>
            </a:fld>
            <a:endParaRPr lang="en-US"/>
          </a:p>
        </p:txBody>
      </p:sp>
      <p:pic>
        <p:nvPicPr>
          <p:cNvPr id="7" name="Image 6" descr="Capture d’écran 2017-11-12 à 18.4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118" y="3695853"/>
            <a:ext cx="5468470" cy="1994141"/>
          </a:xfrm>
          <a:prstGeom prst="rect">
            <a:avLst/>
          </a:prstGeom>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7551630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463" y="119530"/>
            <a:ext cx="8348662" cy="881530"/>
          </a:xfrm>
        </p:spPr>
        <p:txBody>
          <a:bodyPr/>
          <a:lstStyle/>
          <a:p>
            <a:r>
              <a:rPr lang="fr-FR" dirty="0"/>
              <a:t>En cours: le projet EQUIP</a:t>
            </a:r>
          </a:p>
        </p:txBody>
      </p:sp>
      <p:sp>
        <p:nvSpPr>
          <p:cNvPr id="3" name="Espace réservé du contenu 2"/>
          <p:cNvSpPr>
            <a:spLocks noGrp="1"/>
          </p:cNvSpPr>
          <p:nvPr>
            <p:ph idx="1"/>
          </p:nvPr>
        </p:nvSpPr>
        <p:spPr>
          <a:xfrm>
            <a:off x="398463" y="1135530"/>
            <a:ext cx="8506478" cy="4858871"/>
          </a:xfrm>
        </p:spPr>
        <p:txBody>
          <a:bodyPr>
            <a:normAutofit/>
          </a:bodyPr>
          <a:lstStyle/>
          <a:p>
            <a:pPr marL="0" indent="0">
              <a:buNone/>
            </a:pPr>
            <a:r>
              <a:rPr lang="fr-FR" b="1" dirty="0" smtClean="0">
                <a:solidFill>
                  <a:srgbClr val="1080A3"/>
                </a:solidFill>
              </a:rPr>
              <a:t>Activités et résultats</a:t>
            </a:r>
          </a:p>
          <a:p>
            <a:pPr marL="0" indent="0">
              <a:buNone/>
            </a:pPr>
            <a:r>
              <a:rPr lang="fr-FR" dirty="0" smtClean="0"/>
              <a:t>- Organisation de </a:t>
            </a:r>
            <a:r>
              <a:rPr lang="fr-FR" i="1" dirty="0" err="1" smtClean="0"/>
              <a:t>webinars</a:t>
            </a:r>
            <a:r>
              <a:rPr lang="fr-FR" dirty="0" smtClean="0"/>
              <a:t> et ateliers (voir site du projet)</a:t>
            </a:r>
          </a:p>
          <a:p>
            <a:pPr marL="0" indent="0">
              <a:buNone/>
            </a:pPr>
            <a:r>
              <a:rPr lang="fr-FR" dirty="0" smtClean="0"/>
              <a:t>- Rapport analytique soulignant </a:t>
            </a:r>
          </a:p>
          <a:p>
            <a:pPr marL="0" indent="0">
              <a:buNone/>
            </a:pPr>
            <a:r>
              <a:rPr lang="fr-FR" dirty="0" smtClean="0"/>
              <a:t>les innovations des ESG 2015</a:t>
            </a:r>
          </a:p>
          <a:p>
            <a:pPr marL="0" indent="0">
              <a:buNone/>
            </a:pPr>
            <a:r>
              <a:rPr lang="fr-FR" dirty="0" smtClean="0"/>
              <a:t>- </a:t>
            </a:r>
            <a:r>
              <a:rPr lang="fr-FR" dirty="0" smtClean="0"/>
              <a:t>Promotion des ESG</a:t>
            </a:r>
          </a:p>
          <a:p>
            <a:pPr marL="0" indent="0">
              <a:buNone/>
            </a:pPr>
            <a:r>
              <a:rPr lang="fr-FR" dirty="0" smtClean="0"/>
              <a:t>- Large enquête auprès des </a:t>
            </a:r>
          </a:p>
          <a:p>
            <a:pPr marL="0" indent="0">
              <a:buNone/>
            </a:pPr>
            <a:r>
              <a:rPr lang="fr-FR" dirty="0"/>
              <a:t> </a:t>
            </a:r>
            <a:r>
              <a:rPr lang="fr-FR" dirty="0" smtClean="0"/>
              <a:t>   acteurs de l’ES</a:t>
            </a:r>
          </a:p>
          <a:p>
            <a:pPr marL="0" indent="0">
              <a:buNone/>
            </a:pPr>
            <a:r>
              <a:rPr lang="fr-FR" dirty="0" smtClean="0"/>
              <a:t>- Collecte de bonnes pratiques </a:t>
            </a:r>
          </a:p>
          <a:p>
            <a:pPr marL="0" indent="0">
              <a:buNone/>
            </a:pPr>
            <a:r>
              <a:rPr lang="fr-FR" dirty="0" smtClean="0"/>
              <a:t>- Étude sur les défis de mise en œuvre, les solutions proposées et impact (publication fin 2017)</a:t>
            </a:r>
          </a:p>
          <a:p>
            <a:pPr marL="0" indent="0">
              <a:buNone/>
            </a:pPr>
            <a:r>
              <a:rPr lang="fr-FR" dirty="0" smtClean="0"/>
              <a:t>- Propositions de recommandations à destination des Ministres pour la Conférence ministérielle de 2018 (Paris, 23-25 mai)</a:t>
            </a:r>
          </a:p>
          <a:p>
            <a:pPr marL="0" indent="0">
              <a:buNone/>
            </a:pPr>
            <a:endParaRPr lang="fr-FR" dirty="0" smtClean="0"/>
          </a:p>
          <a:p>
            <a:pPr marL="0" indent="0">
              <a:buNone/>
            </a:pPr>
            <a:r>
              <a:rPr lang="fr-FR" dirty="0" smtClean="0"/>
              <a:t>Voir</a:t>
            </a:r>
            <a:r>
              <a:rPr lang="fr-FR" dirty="0" smtClean="0"/>
              <a:t> </a:t>
            </a:r>
            <a:r>
              <a:rPr lang="fr-FR" dirty="0">
                <a:hlinkClick r:id="rId3"/>
              </a:rPr>
              <a:t>http://www.equip-project.eu</a:t>
            </a:r>
            <a:r>
              <a:rPr lang="fr-FR" dirty="0" smtClean="0">
                <a:hlinkClick r:id="rId3"/>
              </a:rPr>
              <a:t>/</a:t>
            </a:r>
            <a:r>
              <a:rPr lang="fr-FR" dirty="0" smtClean="0"/>
              <a:t> </a:t>
            </a:r>
            <a:endParaRPr lang="fr-FR" dirty="0"/>
          </a:p>
        </p:txBody>
      </p:sp>
      <p:sp>
        <p:nvSpPr>
          <p:cNvPr id="4" name="Espace réservé de la date 3"/>
          <p:cNvSpPr>
            <a:spLocks noGrp="1"/>
          </p:cNvSpPr>
          <p:nvPr>
            <p:ph type="dt" sz="half" idx="10"/>
          </p:nvPr>
        </p:nvSpPr>
        <p:spPr/>
        <p:txBody>
          <a:bodyPr/>
          <a:lstStyle/>
          <a:p>
            <a:pPr>
              <a:defRPr/>
            </a:pPr>
            <a:fld id="{78F136A6-D163-4A74-A3A8-0E068F9BF8E1}" type="datetime1">
              <a:rPr lang="fi-FI" smtClean="0"/>
              <a:pPr>
                <a:defRPr/>
              </a:pPr>
              <a:t>15/11/17</a:t>
            </a:fld>
            <a:endParaRPr lang="en-US"/>
          </a:p>
        </p:txBody>
      </p:sp>
      <p:sp>
        <p:nvSpPr>
          <p:cNvPr id="5" name="Espace réservé du pied de page 4"/>
          <p:cNvSpPr>
            <a:spLocks noGrp="1"/>
          </p:cNvSpPr>
          <p:nvPr>
            <p:ph type="ftr" sz="quarter" idx="11"/>
          </p:nvPr>
        </p:nvSpPr>
        <p:spPr/>
        <p:txBody>
          <a:bodyPr/>
          <a:lstStyle/>
          <a:p>
            <a:pPr>
              <a:defRPr/>
            </a:pPr>
            <a:r>
              <a:rPr lang="en-US" smtClean="0"/>
              <a:t>replace txt View menu &gt; Header and footer </a:t>
            </a:r>
            <a:endParaRPr lang="en-US"/>
          </a:p>
        </p:txBody>
      </p:sp>
      <p:sp>
        <p:nvSpPr>
          <p:cNvPr id="6" name="Espace réservé du numéro de diapositive 5"/>
          <p:cNvSpPr>
            <a:spLocks noGrp="1"/>
          </p:cNvSpPr>
          <p:nvPr>
            <p:ph type="sldNum" sz="quarter" idx="12"/>
          </p:nvPr>
        </p:nvSpPr>
        <p:spPr/>
        <p:txBody>
          <a:bodyPr/>
          <a:lstStyle/>
          <a:p>
            <a:pPr>
              <a:defRPr/>
            </a:pPr>
            <a:fld id="{BD3A51B6-83B9-4DB3-AD19-BF098BF5FEF0}" type="slidenum">
              <a:rPr lang="en-US" smtClean="0"/>
              <a:pPr>
                <a:defRPr/>
              </a:pPr>
              <a:t>6</a:t>
            </a:fld>
            <a:endParaRPr lang="en-US"/>
          </a:p>
        </p:txBody>
      </p:sp>
      <p:pic>
        <p:nvPicPr>
          <p:cNvPr id="7" name="Image 6" descr="Capture d’écran 2017-11-12 à 19.15.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529" y="1873962"/>
            <a:ext cx="3411538" cy="1556247"/>
          </a:xfrm>
          <a:prstGeom prst="rect">
            <a:avLst/>
          </a:prstGeom>
        </p:spPr>
      </p:pic>
    </p:spTree>
    <p:extLst>
      <p:ext uri="{BB962C8B-B14F-4D97-AF65-F5344CB8AC3E}">
        <p14:creationId xmlns:p14="http://schemas.microsoft.com/office/powerpoint/2010/main" val="65136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398463" y="3430588"/>
            <a:ext cx="8348662" cy="1025525"/>
          </a:xfrm>
        </p:spPr>
        <p:txBody>
          <a:bodyPr/>
          <a:lstStyle/>
          <a:p>
            <a:pPr eaLnBrk="1" hangingPunct="1"/>
            <a:r>
              <a:rPr lang="en-US" dirty="0" smtClean="0"/>
              <a:t>Thank you! Merci!</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NQA">
      <a:dk1>
        <a:sysClr val="windowText" lastClr="000000"/>
      </a:dk1>
      <a:lt1>
        <a:sysClr val="window" lastClr="FFFFFF"/>
      </a:lt1>
      <a:dk2>
        <a:srgbClr val="1F497D"/>
      </a:dk2>
      <a:lt2>
        <a:srgbClr val="FFFFFF"/>
      </a:lt2>
      <a:accent1>
        <a:srgbClr val="0093B3"/>
      </a:accent1>
      <a:accent2>
        <a:srgbClr val="C02A4D"/>
      </a:accent2>
      <a:accent3>
        <a:srgbClr val="9BBB59"/>
      </a:accent3>
      <a:accent4>
        <a:srgbClr val="8064A2"/>
      </a:accent4>
      <a:accent5>
        <a:srgbClr val="2BACE4"/>
      </a:accent5>
      <a:accent6>
        <a:srgbClr val="F79646"/>
      </a:accent6>
      <a:hlink>
        <a:srgbClr val="0093B3"/>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ENQA_template potx</Template>
  <TotalTime>8299</TotalTime>
  <Words>1473</Words>
  <Application>Microsoft Macintosh PowerPoint</Application>
  <PresentationFormat>Présentation à l'écran (4:3)</PresentationFormat>
  <Paragraphs>152</Paragraphs>
  <Slides>7</Slides>
  <Notes>6</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Office Theme</vt:lpstr>
      <vt:lpstr>Brief update on the ESG and their present use in the EHEA</vt:lpstr>
      <vt:lpstr>ESG – Key milestones</vt:lpstr>
      <vt:lpstr>ESG 2015 – Key milestones </vt:lpstr>
      <vt:lpstr>Points importants à retenir de ce bref historique</vt:lpstr>
      <vt:lpstr>En cours: le projet EQUIP (Enhacing Quality through Innovative Policy &amp; Practices)</vt:lpstr>
      <vt:lpstr>En cours: le projet EQUIP</vt:lpstr>
      <vt:lpstr>Thank you! Merci!</vt:lpstr>
    </vt:vector>
  </TitlesOfParts>
  <Company>QAA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j.grey</dc:creator>
  <cp:lastModifiedBy>Caty Duykaerts</cp:lastModifiedBy>
  <cp:revision>89</cp:revision>
  <dcterms:created xsi:type="dcterms:W3CDTF">2015-05-27T07:55:23Z</dcterms:created>
  <dcterms:modified xsi:type="dcterms:W3CDTF">2017-11-15T14:29:48Z</dcterms:modified>
</cp:coreProperties>
</file>